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29"/>
  </p:notesMasterIdLst>
  <p:handoutMasterIdLst>
    <p:handoutMasterId r:id="rId330"/>
  </p:handoutMasterIdLst>
  <p:sldIdLst>
    <p:sldId id="256" r:id="rId2"/>
    <p:sldId id="257" r:id="rId3"/>
    <p:sldId id="258" r:id="rId4"/>
    <p:sldId id="259" r:id="rId5"/>
    <p:sldId id="260" r:id="rId6"/>
    <p:sldId id="1102" r:id="rId7"/>
    <p:sldId id="1103" r:id="rId8"/>
    <p:sldId id="1104" r:id="rId9"/>
    <p:sldId id="1105" r:id="rId10"/>
    <p:sldId id="1106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1120" r:id="rId24"/>
    <p:sldId id="276" r:id="rId25"/>
    <p:sldId id="1121" r:id="rId26"/>
    <p:sldId id="277" r:id="rId27"/>
    <p:sldId id="1122" r:id="rId28"/>
    <p:sldId id="278" r:id="rId29"/>
    <p:sldId id="1123" r:id="rId30"/>
    <p:sldId id="1124" r:id="rId31"/>
    <p:sldId id="279" r:id="rId32"/>
    <p:sldId id="280" r:id="rId33"/>
    <p:sldId id="282" r:id="rId34"/>
    <p:sldId id="1107" r:id="rId35"/>
    <p:sldId id="283" r:id="rId36"/>
    <p:sldId id="284" r:id="rId37"/>
    <p:sldId id="285" r:id="rId38"/>
    <p:sldId id="290" r:id="rId39"/>
    <p:sldId id="292" r:id="rId40"/>
    <p:sldId id="291" r:id="rId41"/>
    <p:sldId id="286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1108" r:id="rId58"/>
    <p:sldId id="1109" r:id="rId59"/>
    <p:sldId id="1111" r:id="rId60"/>
    <p:sldId id="1112" r:id="rId61"/>
    <p:sldId id="1113" r:id="rId62"/>
    <p:sldId id="1114" r:id="rId63"/>
    <p:sldId id="1115" r:id="rId64"/>
    <p:sldId id="1116" r:id="rId65"/>
    <p:sldId id="1118" r:id="rId66"/>
    <p:sldId id="1119" r:id="rId67"/>
    <p:sldId id="310" r:id="rId68"/>
    <p:sldId id="311" r:id="rId69"/>
    <p:sldId id="313" r:id="rId70"/>
    <p:sldId id="316" r:id="rId71"/>
    <p:sldId id="328" r:id="rId72"/>
    <p:sldId id="317" r:id="rId73"/>
    <p:sldId id="318" r:id="rId74"/>
    <p:sldId id="329" r:id="rId75"/>
    <p:sldId id="326" r:id="rId76"/>
    <p:sldId id="319" r:id="rId77"/>
    <p:sldId id="320" r:id="rId78"/>
    <p:sldId id="321" r:id="rId79"/>
    <p:sldId id="322" r:id="rId80"/>
    <p:sldId id="323" r:id="rId81"/>
    <p:sldId id="330" r:id="rId82"/>
    <p:sldId id="332" r:id="rId83"/>
    <p:sldId id="331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1" r:id="rId101"/>
    <p:sldId id="352" r:id="rId102"/>
    <p:sldId id="353" r:id="rId103"/>
    <p:sldId id="354" r:id="rId104"/>
    <p:sldId id="365" r:id="rId105"/>
    <p:sldId id="356" r:id="rId106"/>
    <p:sldId id="357" r:id="rId107"/>
    <p:sldId id="359" r:id="rId108"/>
    <p:sldId id="472" r:id="rId109"/>
    <p:sldId id="360" r:id="rId110"/>
    <p:sldId id="361" r:id="rId111"/>
    <p:sldId id="362" r:id="rId112"/>
    <p:sldId id="363" r:id="rId113"/>
    <p:sldId id="358" r:id="rId114"/>
    <p:sldId id="395" r:id="rId115"/>
    <p:sldId id="368" r:id="rId116"/>
    <p:sldId id="369" r:id="rId117"/>
    <p:sldId id="473" r:id="rId118"/>
    <p:sldId id="371" r:id="rId119"/>
    <p:sldId id="372" r:id="rId120"/>
    <p:sldId id="373" r:id="rId121"/>
    <p:sldId id="374" r:id="rId122"/>
    <p:sldId id="375" r:id="rId123"/>
    <p:sldId id="540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414" r:id="rId133"/>
    <p:sldId id="415" r:id="rId134"/>
    <p:sldId id="416" r:id="rId135"/>
    <p:sldId id="417" r:id="rId136"/>
    <p:sldId id="418" r:id="rId137"/>
    <p:sldId id="419" r:id="rId138"/>
    <p:sldId id="420" r:id="rId139"/>
    <p:sldId id="397" r:id="rId140"/>
    <p:sldId id="394" r:id="rId141"/>
    <p:sldId id="398" r:id="rId142"/>
    <p:sldId id="399" r:id="rId143"/>
    <p:sldId id="400" r:id="rId144"/>
    <p:sldId id="423" r:id="rId145"/>
    <p:sldId id="413" r:id="rId146"/>
    <p:sldId id="424" r:id="rId147"/>
    <p:sldId id="425" r:id="rId148"/>
    <p:sldId id="443" r:id="rId149"/>
    <p:sldId id="444" r:id="rId150"/>
    <p:sldId id="609" r:id="rId151"/>
    <p:sldId id="445" r:id="rId152"/>
    <p:sldId id="446" r:id="rId153"/>
    <p:sldId id="448" r:id="rId154"/>
    <p:sldId id="451" r:id="rId155"/>
    <p:sldId id="452" r:id="rId156"/>
    <p:sldId id="453" r:id="rId157"/>
    <p:sldId id="454" r:id="rId158"/>
    <p:sldId id="457" r:id="rId159"/>
    <p:sldId id="458" r:id="rId160"/>
    <p:sldId id="459" r:id="rId161"/>
    <p:sldId id="460" r:id="rId162"/>
    <p:sldId id="461" r:id="rId163"/>
    <p:sldId id="462" r:id="rId164"/>
    <p:sldId id="463" r:id="rId165"/>
    <p:sldId id="464" r:id="rId166"/>
    <p:sldId id="465" r:id="rId167"/>
    <p:sldId id="466" r:id="rId168"/>
    <p:sldId id="467" r:id="rId169"/>
    <p:sldId id="470" r:id="rId170"/>
    <p:sldId id="592" r:id="rId171"/>
    <p:sldId id="593" r:id="rId172"/>
    <p:sldId id="594" r:id="rId173"/>
    <p:sldId id="595" r:id="rId174"/>
    <p:sldId id="598" r:id="rId175"/>
    <p:sldId id="599" r:id="rId176"/>
    <p:sldId id="596" r:id="rId177"/>
    <p:sldId id="600" r:id="rId178"/>
    <p:sldId id="602" r:id="rId179"/>
    <p:sldId id="603" r:id="rId180"/>
    <p:sldId id="604" r:id="rId181"/>
    <p:sldId id="606" r:id="rId182"/>
    <p:sldId id="605" r:id="rId183"/>
    <p:sldId id="646" r:id="rId184"/>
    <p:sldId id="709" r:id="rId185"/>
    <p:sldId id="710" r:id="rId186"/>
    <p:sldId id="652" r:id="rId187"/>
    <p:sldId id="653" r:id="rId188"/>
    <p:sldId id="654" r:id="rId189"/>
    <p:sldId id="834" r:id="rId190"/>
    <p:sldId id="773" r:id="rId191"/>
    <p:sldId id="772" r:id="rId192"/>
    <p:sldId id="771" r:id="rId193"/>
    <p:sldId id="836" r:id="rId194"/>
    <p:sldId id="774" r:id="rId195"/>
    <p:sldId id="775" r:id="rId196"/>
    <p:sldId id="776" r:id="rId197"/>
    <p:sldId id="838" r:id="rId198"/>
    <p:sldId id="777" r:id="rId199"/>
    <p:sldId id="778" r:id="rId200"/>
    <p:sldId id="779" r:id="rId201"/>
    <p:sldId id="840" r:id="rId202"/>
    <p:sldId id="655" r:id="rId203"/>
    <p:sldId id="770" r:id="rId204"/>
    <p:sldId id="656" r:id="rId205"/>
    <p:sldId id="658" r:id="rId206"/>
    <p:sldId id="659" r:id="rId207"/>
    <p:sldId id="660" r:id="rId208"/>
    <p:sldId id="661" r:id="rId209"/>
    <p:sldId id="662" r:id="rId210"/>
    <p:sldId id="902" r:id="rId211"/>
    <p:sldId id="904" r:id="rId212"/>
    <p:sldId id="664" r:id="rId213"/>
    <p:sldId id="665" r:id="rId214"/>
    <p:sldId id="666" r:id="rId215"/>
    <p:sldId id="667" r:id="rId216"/>
    <p:sldId id="668" r:id="rId217"/>
    <p:sldId id="670" r:id="rId218"/>
    <p:sldId id="950" r:id="rId219"/>
    <p:sldId id="951" r:id="rId220"/>
    <p:sldId id="952" r:id="rId221"/>
    <p:sldId id="953" r:id="rId222"/>
    <p:sldId id="954" r:id="rId223"/>
    <p:sldId id="955" r:id="rId224"/>
    <p:sldId id="956" r:id="rId225"/>
    <p:sldId id="958" r:id="rId226"/>
    <p:sldId id="959" r:id="rId227"/>
    <p:sldId id="961" r:id="rId228"/>
    <p:sldId id="962" r:id="rId229"/>
    <p:sldId id="963" r:id="rId230"/>
    <p:sldId id="964" r:id="rId231"/>
    <p:sldId id="965" r:id="rId232"/>
    <p:sldId id="966" r:id="rId233"/>
    <p:sldId id="967" r:id="rId234"/>
    <p:sldId id="968" r:id="rId235"/>
    <p:sldId id="970" r:id="rId236"/>
    <p:sldId id="972" r:id="rId237"/>
    <p:sldId id="973" r:id="rId238"/>
    <p:sldId id="974" r:id="rId239"/>
    <p:sldId id="975" r:id="rId240"/>
    <p:sldId id="976" r:id="rId241"/>
    <p:sldId id="978" r:id="rId242"/>
    <p:sldId id="991" r:id="rId243"/>
    <p:sldId id="979" r:id="rId244"/>
    <p:sldId id="980" r:id="rId245"/>
    <p:sldId id="982" r:id="rId246"/>
    <p:sldId id="984" r:id="rId247"/>
    <p:sldId id="985" r:id="rId248"/>
    <p:sldId id="981" r:id="rId249"/>
    <p:sldId id="986" r:id="rId250"/>
    <p:sldId id="988" r:id="rId251"/>
    <p:sldId id="989" r:id="rId252"/>
    <p:sldId id="1002" r:id="rId253"/>
    <p:sldId id="1003" r:id="rId254"/>
    <p:sldId id="1005" r:id="rId255"/>
    <p:sldId id="1004" r:id="rId256"/>
    <p:sldId id="1007" r:id="rId257"/>
    <p:sldId id="1008" r:id="rId258"/>
    <p:sldId id="1011" r:id="rId259"/>
    <p:sldId id="1012" r:id="rId260"/>
    <p:sldId id="1013" r:id="rId261"/>
    <p:sldId id="1014" r:id="rId262"/>
    <p:sldId id="1015" r:id="rId263"/>
    <p:sldId id="1016" r:id="rId264"/>
    <p:sldId id="1017" r:id="rId265"/>
    <p:sldId id="1018" r:id="rId266"/>
    <p:sldId id="1019" r:id="rId267"/>
    <p:sldId id="1020" r:id="rId268"/>
    <p:sldId id="1021" r:id="rId269"/>
    <p:sldId id="1022" r:id="rId270"/>
    <p:sldId id="1023" r:id="rId271"/>
    <p:sldId id="1024" r:id="rId272"/>
    <p:sldId id="1025" r:id="rId273"/>
    <p:sldId id="1027" r:id="rId274"/>
    <p:sldId id="1028" r:id="rId275"/>
    <p:sldId id="1029" r:id="rId276"/>
    <p:sldId id="1030" r:id="rId277"/>
    <p:sldId id="1031" r:id="rId278"/>
    <p:sldId id="1033" r:id="rId279"/>
    <p:sldId id="1032" r:id="rId280"/>
    <p:sldId id="1034" r:id="rId281"/>
    <p:sldId id="1035" r:id="rId282"/>
    <p:sldId id="1036" r:id="rId283"/>
    <p:sldId id="1037" r:id="rId284"/>
    <p:sldId id="1040" r:id="rId285"/>
    <p:sldId id="1041" r:id="rId286"/>
    <p:sldId id="1043" r:id="rId287"/>
    <p:sldId id="1044" r:id="rId288"/>
    <p:sldId id="1045" r:id="rId289"/>
    <p:sldId id="1047" r:id="rId290"/>
    <p:sldId id="1048" r:id="rId291"/>
    <p:sldId id="1050" r:id="rId292"/>
    <p:sldId id="1051" r:id="rId293"/>
    <p:sldId id="1052" r:id="rId294"/>
    <p:sldId id="1053" r:id="rId295"/>
    <p:sldId id="1054" r:id="rId296"/>
    <p:sldId id="1058" r:id="rId297"/>
    <p:sldId id="1055" r:id="rId298"/>
    <p:sldId id="1056" r:id="rId299"/>
    <p:sldId id="1057" r:id="rId300"/>
    <p:sldId id="1063" r:id="rId301"/>
    <p:sldId id="1064" r:id="rId302"/>
    <p:sldId id="1065" r:id="rId303"/>
    <p:sldId id="1066" r:id="rId304"/>
    <p:sldId id="1067" r:id="rId305"/>
    <p:sldId id="1071" r:id="rId306"/>
    <p:sldId id="1073" r:id="rId307"/>
    <p:sldId id="1075" r:id="rId308"/>
    <p:sldId id="1074" r:id="rId309"/>
    <p:sldId id="1070" r:id="rId310"/>
    <p:sldId id="1068" r:id="rId311"/>
    <p:sldId id="1069" r:id="rId312"/>
    <p:sldId id="1082" r:id="rId313"/>
    <p:sldId id="1085" r:id="rId314"/>
    <p:sldId id="1081" r:id="rId315"/>
    <p:sldId id="1088" r:id="rId316"/>
    <p:sldId id="1089" r:id="rId317"/>
    <p:sldId id="1090" r:id="rId318"/>
    <p:sldId id="1091" r:id="rId319"/>
    <p:sldId id="1092" r:id="rId320"/>
    <p:sldId id="1093" r:id="rId321"/>
    <p:sldId id="1095" r:id="rId322"/>
    <p:sldId id="1096" r:id="rId323"/>
    <p:sldId id="1094" r:id="rId324"/>
    <p:sldId id="1097" r:id="rId325"/>
    <p:sldId id="1098" r:id="rId326"/>
    <p:sldId id="1099" r:id="rId327"/>
    <p:sldId id="1100" r:id="rId3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6" autoAdjust="0"/>
    <p:restoredTop sz="94723" autoAdjust="0"/>
  </p:normalViewPr>
  <p:slideViewPr>
    <p:cSldViewPr>
      <p:cViewPr varScale="1">
        <p:scale>
          <a:sx n="82" d="100"/>
          <a:sy n="82" d="100"/>
        </p:scale>
        <p:origin x="1435" y="58"/>
      </p:cViewPr>
      <p:guideLst>
        <p:guide orient="horz" pos="21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slide" Target="slides/slide322.xml"/><Relationship Id="rId328" Type="http://schemas.openxmlformats.org/officeDocument/2006/relationships/slide" Target="slides/slide32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408C3-5166-4EEB-BEFD-E257BCAAFAAF}" type="datetime1">
              <a:rPr lang="en-IN" smtClean="0"/>
              <a:t>01-05-2021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DA02E-AB37-46DF-95D7-2BBA64E835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7E36C-3CEA-40BE-92BC-EE05534B4FAE}" type="datetime1">
              <a:rPr lang="en-IN" smtClean="0"/>
              <a:t>01-05-2021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5C682-6D42-40CB-A7E6-795C249E5D5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EA53653D-AFB4-40B0-8D71-558CE21B20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F7FD3A6-43FC-45B0-A2DA-AE136A4CD9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77E12C6-1257-493B-90B9-270DCB909E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7155C6A-2B58-44EB-9583-DE9443C611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222F902B-71F1-465A-B8AE-30B1F9C85C41}" type="datetime1">
              <a:rPr lang="en-IN" smtClean="0"/>
              <a:t>01-05-2021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B1D41-BB16-4E1C-A0C7-2547D76D9EA5}" type="datetime1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F466-158E-4E00-A788-170CD9119796}" type="datetime1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IN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0C6A94B-1C8C-440B-9A91-4B77BB3F53F4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369411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5088"/>
            <a:ext cx="1905000" cy="3143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49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5/1/2021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369411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15088"/>
            <a:ext cx="1905000" cy="3143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7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A91FC3-CE3A-40D0-B820-FF8FF5861B74}" type="datetime1">
              <a:rPr lang="en-IN" smtClean="0"/>
              <a:t>01-05-2021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1BAF-C117-4601-BC8D-ACB9C7A016ED}" type="datetime1">
              <a:rPr lang="en-IN" smtClean="0"/>
              <a:t>01-05-2021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36A4317-3CFA-45EC-A2D6-7B0A512F7C66}" type="datetime1">
              <a:rPr lang="en-IN" smtClean="0"/>
              <a:t>01-05-2021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4E5032F-0F34-410F-9A48-E6F88507650C}" type="datetime1">
              <a:rPr lang="en-IN" smtClean="0"/>
              <a:t>01-05-2021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FB37-6B1B-4854-917E-E699607106A5}" type="datetime1">
              <a:rPr lang="en-IN" smtClean="0"/>
              <a:t>01-05-2021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57EDA-56ED-48A5-9C4B-28D28AF259E2}" type="datetime1">
              <a:rPr lang="en-IN" smtClean="0"/>
              <a:t>01-05-2021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5813634-8D17-4543-9349-2C54CD38CA81}" type="datetime1">
              <a:rPr lang="en-IN" smtClean="0"/>
              <a:t>01-05-2021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171450" indent="1905">
              <a:buNone/>
              <a:defRPr>
                <a:solidFill>
                  <a:schemeClr val="bg2"/>
                </a:solidFill>
              </a:defRPr>
            </a:lvl2pPr>
            <a:lvl3pPr marL="344805" indent="6350">
              <a:buNone/>
              <a:defRPr>
                <a:solidFill>
                  <a:schemeClr val="bg2"/>
                </a:solidFill>
              </a:defRPr>
            </a:lvl3pPr>
            <a:lvl4pPr marL="516255" indent="3175">
              <a:buNone/>
              <a:defRPr>
                <a:solidFill>
                  <a:schemeClr val="bg2"/>
                </a:solidFill>
              </a:defRPr>
            </a:lvl4pPr>
            <a:lvl5pPr marL="688975" indent="-1905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A3F3EEC1-FBB1-4D7D-B718-77EC039C0E9B}" type="datetime1">
              <a:rPr lang="en-IN" smtClean="0"/>
              <a:t>01-05-2021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AB8CE492-A419-4781-AA8E-D3E67818B976}" type="datetime1">
              <a:rPr lang="en-IN" smtClean="0"/>
              <a:t>01-05-2021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EBE14F19-51AC-42D8-A32A-B3A3C285948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dt="0"/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anose="020B0604030504040204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anose="020B0604030504040204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anose="020B0604030504040204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42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56.wmf"/><Relationship Id="rId18" Type="http://schemas.openxmlformats.org/officeDocument/2006/relationships/oleObject" Target="../embeddings/oleObject17.bin"/><Relationship Id="rId3" Type="http://schemas.openxmlformats.org/officeDocument/2006/relationships/image" Target="../media/image51.wmf"/><Relationship Id="rId21" Type="http://schemas.openxmlformats.org/officeDocument/2006/relationships/image" Target="../media/image60.wmf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58.wmf"/><Relationship Id="rId2" Type="http://schemas.openxmlformats.org/officeDocument/2006/relationships/oleObject" Target="../embeddings/oleObject9.bin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5" Type="http://schemas.openxmlformats.org/officeDocument/2006/relationships/image" Target="../media/image57.wmf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59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54.wmf"/><Relationship Id="rId14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20.bin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wmf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#1: Introduction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by</a:t>
            </a:r>
          </a:p>
          <a:p>
            <a:pPr marL="0" indent="0">
              <a:buNone/>
            </a:pPr>
            <a:r>
              <a:rPr lang="en-IN" sz="2800" dirty="0"/>
              <a:t>Mrs. </a:t>
            </a:r>
            <a:r>
              <a:rPr lang="en-IN" sz="2800" dirty="0" err="1"/>
              <a:t>Akhila</a:t>
            </a:r>
            <a:r>
              <a:rPr lang="en-IN" sz="2800" dirty="0"/>
              <a:t> </a:t>
            </a:r>
            <a:r>
              <a:rPr lang="en-IN" sz="2800" dirty="0" err="1"/>
              <a:t>Pragada</a:t>
            </a: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4CCC4-61ED-457F-9BA6-39A2E555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7C2C8ED-C35A-4645-8A53-15C26488739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4422"/>
            <a:ext cx="8229600" cy="266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3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#12: Two Dimensional Array</a:t>
            </a:r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1" dirty="0"/>
              <a:t>Java array</a:t>
            </a:r>
            <a:r>
              <a:rPr lang="en-US" dirty="0"/>
              <a:t> is an object which contains elements of a similar data type.</a:t>
            </a:r>
          </a:p>
          <a:p>
            <a:pPr algn="l"/>
            <a:r>
              <a:rPr lang="en-US" dirty="0"/>
              <a:t>The elements of an array are stored in a contiguous memory location.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3 Steps: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Declaration of array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Instantiate the array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Initialization of array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3 types of Arrays: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One-Dimensional Array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Two-Dimensional Array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Multi-Dimensional Array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u="sng" dirty="0"/>
              <a:t>Combining Declaration &amp; Instantiate the Array:</a:t>
            </a:r>
          </a:p>
          <a:p>
            <a:pPr algn="l"/>
            <a:endParaRPr lang="en-US" u="sng" dirty="0"/>
          </a:p>
          <a:p>
            <a:pPr algn="l"/>
            <a:endParaRPr lang="en-US" u="sng" dirty="0"/>
          </a:p>
          <a:p>
            <a:pPr algn="l"/>
            <a:r>
              <a:rPr lang="en-US" u="sng" dirty="0"/>
              <a:t>Memory </a:t>
            </a:r>
            <a:r>
              <a:rPr lang="en-US" u="sng" dirty="0" err="1"/>
              <a:t>Allocarion</a:t>
            </a:r>
            <a:r>
              <a:rPr lang="en-US" u="sng" dirty="0"/>
              <a:t>:</a:t>
            </a:r>
          </a:p>
          <a:p>
            <a:pPr algn="l"/>
            <a:endParaRPr lang="en-US" u="sng" dirty="0"/>
          </a:p>
          <a:p>
            <a:pPr algn="l"/>
            <a:endParaRPr lang="en-US" u="sng" dirty="0"/>
          </a:p>
          <a:p>
            <a:pPr algn="l"/>
            <a:r>
              <a:rPr lang="en-US" u="sng" dirty="0"/>
              <a:t>Initialization:</a:t>
            </a:r>
          </a:p>
          <a:p>
            <a:pPr algn="l"/>
            <a:endParaRPr lang="en-US" u="sng" dirty="0"/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One-Dimensional 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5500694" y="2500306"/>
            <a:ext cx="285752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[ ]=new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[5 ];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1071538" y="2500306"/>
            <a:ext cx="3643338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 ]= new type[ size];</a:t>
            </a:r>
          </a:p>
        </p:txBody>
      </p:sp>
      <p:sp>
        <p:nvSpPr>
          <p:cNvPr id="7" name="Rectangle 6"/>
          <p:cNvSpPr/>
          <p:nvPr/>
        </p:nvSpPr>
        <p:spPr>
          <a:xfrm>
            <a:off x="3643306" y="3643314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4500562" y="3643314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5357818" y="3643314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10" name="Rectangle 9"/>
          <p:cNvSpPr/>
          <p:nvPr/>
        </p:nvSpPr>
        <p:spPr>
          <a:xfrm>
            <a:off x="6215074" y="3643314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11" name="Rectangle 10"/>
          <p:cNvSpPr/>
          <p:nvPr/>
        </p:nvSpPr>
        <p:spPr>
          <a:xfrm>
            <a:off x="7072330" y="3643314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3929058" y="414338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/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86314" y="413123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43570" y="414338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/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72264" y="414338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/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429520" y="4143380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/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00298" y="3643314"/>
            <a:ext cx="85725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0298" y="407194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roll_no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357554" y="3857628"/>
            <a:ext cx="35719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ocess 23"/>
          <p:cNvSpPr/>
          <p:nvPr/>
        </p:nvSpPr>
        <p:spPr>
          <a:xfrm>
            <a:off x="1214414" y="4786322"/>
            <a:ext cx="357190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 ]= {list of values};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1214414" y="5572140"/>
            <a:ext cx="3571900" cy="64294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 [ ]= {10,20,54,66,12};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80000" y="4643755"/>
            <a:ext cx="3921125" cy="2138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pc="30" dirty="0" err="1">
                <a:solidFill>
                  <a:schemeClr val="bg1"/>
                </a:solidFill>
                <a:cs typeface="Tahoma" panose="020B0604030504040204" pitchFamily="34" charset="0"/>
              </a:rPr>
              <a:t>int</a:t>
            </a:r>
            <a:r>
              <a:rPr lang="en-US" spc="30" dirty="0">
                <a:solidFill>
                  <a:schemeClr val="bg1"/>
                </a:solidFill>
                <a:cs typeface="Tahoma" panose="020B0604030504040204" pitchFamily="34" charset="0"/>
              </a:rPr>
              <a:t> a[]=new </a:t>
            </a:r>
            <a:r>
              <a:rPr lang="en-US" spc="30" dirty="0" err="1">
                <a:solidFill>
                  <a:schemeClr val="bg1"/>
                </a:solidFill>
                <a:cs typeface="Tahoma" panose="020B0604030504040204" pitchFamily="34" charset="0"/>
              </a:rPr>
              <a:t>int</a:t>
            </a:r>
            <a:r>
              <a:rPr lang="en-US" spc="30" dirty="0">
                <a:solidFill>
                  <a:schemeClr val="bg1"/>
                </a:solidFill>
                <a:cs typeface="Tahoma" panose="020B0604030504040204" pitchFamily="34" charset="0"/>
              </a:rPr>
              <a:t>[5];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pc="3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ahoma" panose="020B0604030504040204" pitchFamily="34" charset="0"/>
                <a:sym typeface="+mn-ea"/>
              </a:rPr>
              <a:t>Scanner s= new Scanner(</a:t>
            </a:r>
            <a:r>
              <a:rPr lang="en-US" spc="3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ahoma" panose="020B0604030504040204" pitchFamily="34" charset="0"/>
                <a:sym typeface="+mn-ea"/>
              </a:rPr>
              <a:t>System.in</a:t>
            </a:r>
            <a:r>
              <a:rPr lang="en-US" spc="3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Tahoma" panose="020B0604030504040204" pitchFamily="34" charset="0"/>
                <a:sym typeface="+mn-ea"/>
              </a:rPr>
              <a:t>);</a:t>
            </a:r>
            <a:endParaRPr kumimoji="0" lang="en-US" b="0" i="0" strike="noStrike" kern="1200" cap="none" spc="3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pc="30" dirty="0">
                <a:solidFill>
                  <a:schemeClr val="bg1"/>
                </a:solidFill>
                <a:cs typeface="Tahoma" panose="020B0604030504040204" pitchFamily="34" charset="0"/>
              </a:rPr>
              <a:t>for(</a:t>
            </a:r>
            <a:r>
              <a:rPr lang="en-US" spc="30" dirty="0" err="1">
                <a:solidFill>
                  <a:schemeClr val="bg1"/>
                </a:solidFill>
                <a:cs typeface="Tahoma" panose="020B0604030504040204" pitchFamily="34" charset="0"/>
              </a:rPr>
              <a:t>i</a:t>
            </a:r>
            <a:r>
              <a:rPr lang="en-US" spc="30" dirty="0">
                <a:solidFill>
                  <a:schemeClr val="bg1"/>
                </a:solidFill>
                <a:cs typeface="Tahoma" panose="020B0604030504040204" pitchFamily="34" charset="0"/>
              </a:rPr>
              <a:t>=0;i&lt;5;i++)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pc="30" dirty="0">
                <a:solidFill>
                  <a:schemeClr val="bg1"/>
                </a:solidFill>
                <a:cs typeface="Tahoma" panose="020B0604030504040204" pitchFamily="34" charset="0"/>
              </a:rPr>
              <a:t>{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pc="30" dirty="0">
                <a:solidFill>
                  <a:schemeClr val="bg1"/>
                </a:solidFill>
                <a:cs typeface="Tahoma" panose="020B0604030504040204" pitchFamily="34" charset="0"/>
              </a:rPr>
              <a:t>   a[</a:t>
            </a:r>
            <a:r>
              <a:rPr lang="en-US" spc="30" dirty="0" err="1">
                <a:solidFill>
                  <a:schemeClr val="bg1"/>
                </a:solidFill>
                <a:cs typeface="Tahoma" panose="020B0604030504040204" pitchFamily="34" charset="0"/>
              </a:rPr>
              <a:t>i</a:t>
            </a:r>
            <a:r>
              <a:rPr lang="en-US" spc="30" dirty="0">
                <a:solidFill>
                  <a:schemeClr val="bg1"/>
                </a:solidFill>
                <a:cs typeface="Tahoma" panose="020B0604030504040204" pitchFamily="34" charset="0"/>
              </a:rPr>
              <a:t>]=s. </a:t>
            </a:r>
            <a:r>
              <a:rPr lang="en-US" spc="30" dirty="0" err="1">
                <a:solidFill>
                  <a:schemeClr val="bg1"/>
                </a:solidFill>
                <a:cs typeface="Tahoma" panose="020B0604030504040204" pitchFamily="34" charset="0"/>
              </a:rPr>
              <a:t>nextInt</a:t>
            </a:r>
            <a:r>
              <a:rPr lang="en-US" spc="30" dirty="0">
                <a:solidFill>
                  <a:schemeClr val="bg1"/>
                </a:solidFill>
                <a:cs typeface="Tahoma" panose="020B0604030504040204" pitchFamily="34" charset="0"/>
              </a:rPr>
              <a:t>( );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pc="30" dirty="0">
                <a:solidFill>
                  <a:schemeClr val="bg1"/>
                </a:solidFill>
                <a:cs typeface="Tahoma" panose="020B0604030504040204" pitchFamily="34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24" grpId="0" animBg="1"/>
      <p:bldP spid="25" grpId="0" animBg="1"/>
      <p:bldP spid="26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00034" y="1643050"/>
            <a:ext cx="8229600" cy="4075176"/>
          </a:xfrm>
        </p:spPr>
        <p:txBody>
          <a:bodyPr/>
          <a:lstStyle/>
          <a:p>
            <a:pPr algn="l"/>
            <a:r>
              <a:rPr lang="en-US" dirty="0"/>
              <a:t>Used to store more than one value</a:t>
            </a:r>
          </a:p>
          <a:p>
            <a:pPr algn="l"/>
            <a:r>
              <a:rPr lang="en-US" dirty="0"/>
              <a:t>Used to represent the data in the form of matrix or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Array</a:t>
            </a:r>
          </a:p>
        </p:txBody>
      </p:sp>
      <p:sp>
        <p:nvSpPr>
          <p:cNvPr id="5" name="Content Placeholder 1"/>
          <p:cNvSpPr txBox="1"/>
          <p:nvPr/>
        </p:nvSpPr>
        <p:spPr>
          <a:xfrm>
            <a:off x="500034" y="1643050"/>
            <a:ext cx="8229600" cy="4075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sng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lang="en-US" sz="2000" u="sng" spc="3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sng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Declaration of Array: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Specifying Array name and data-type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lang="en-US" sz="2000" spc="3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lang="en-US" sz="2000" spc="3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lang="en-US" sz="2000" spc="3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1571604" y="3214686"/>
            <a:ext cx="2428892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 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 ][ ];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4786314" y="3214686"/>
            <a:ext cx="214314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a[ ][ ];</a:t>
            </a:r>
          </a:p>
        </p:txBody>
      </p:sp>
      <p:sp>
        <p:nvSpPr>
          <p:cNvPr id="8" name="Content Placeholder 1"/>
          <p:cNvSpPr txBox="1"/>
          <p:nvPr/>
        </p:nvSpPr>
        <p:spPr>
          <a:xfrm>
            <a:off x="457200" y="2020824"/>
            <a:ext cx="8229600" cy="4075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sng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lang="en-US" sz="2000" u="sng" spc="3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sng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lang="en-US" sz="2000" u="sng" spc="30" dirty="0"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sng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sng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Instantiate the Array: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Allocating the memory to the array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uses “new” operator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928662" y="5072074"/>
            <a:ext cx="3786214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= new type[ r-size][c-size];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5715008" y="5072074"/>
            <a:ext cx="2643206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    a=new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[3][4];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571472" y="5786454"/>
            <a:ext cx="4500594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 ][ ]= new type [ r-size][c-size];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5286380" y="5786454"/>
            <a:ext cx="3357586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a[ ][ ] = 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[3][4];;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7" grpId="0" animBg="1"/>
      <p:bldP spid="1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dirty="0"/>
              <a:t>Memory Allocation: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142976" y="2643182"/>
            <a:ext cx="285752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a[ ][ ] = 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[3][4];;</a:t>
            </a:r>
          </a:p>
        </p:txBody>
      </p:sp>
      <p:sp>
        <p:nvSpPr>
          <p:cNvPr id="6" name="Rectangle 5"/>
          <p:cNvSpPr/>
          <p:nvPr/>
        </p:nvSpPr>
        <p:spPr>
          <a:xfrm>
            <a:off x="5286380" y="4143380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72198" y="4143380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16" y="4143380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43834" y="4143380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86380" y="4572008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72198" y="4572008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58016" y="4572008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43834" y="4572008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86380" y="5000636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72198" y="5000636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58016" y="5000636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43834" y="5000636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29190" y="414338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29190" y="457200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29190" y="500063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00694" y="378619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86512" y="378619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72330" y="378619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58148" y="378619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786" y="3786190"/>
            <a:ext cx="350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element is accessed:</a:t>
            </a:r>
          </a:p>
          <a:p>
            <a:r>
              <a:rPr lang="en-US" dirty="0"/>
              <a:t>             a[r-index][c-index]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0100" y="5000636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element:  a[0][1]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9624" y="4724408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element:      a[0][0]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0100" y="5286388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element:     a[0][2]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00100" y="5572140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element:       a[2][3]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5" grpId="0"/>
      <p:bldP spid="26" grpId="0"/>
      <p:bldP spid="27" grpId="0"/>
      <p:bldP spid="28" grpId="0"/>
      <p:bldP spid="2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u="sng" dirty="0"/>
              <a:t>Initialization of Array:</a:t>
            </a:r>
          </a:p>
          <a:p>
            <a:pPr algn="l"/>
            <a:r>
              <a:rPr lang="en-US" dirty="0"/>
              <a:t>     Assigning values to the Array.</a:t>
            </a:r>
          </a:p>
          <a:p>
            <a:pPr algn="l"/>
            <a:r>
              <a:rPr lang="en-IN" dirty="0"/>
              <a:t>  1. </a:t>
            </a:r>
            <a:r>
              <a:rPr lang="en-IN" b="1" dirty="0"/>
              <a:t>Compile-time:</a:t>
            </a:r>
          </a:p>
          <a:p>
            <a:pPr algn="l"/>
            <a:endParaRPr lang="en-US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Assigning individual array elements: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857224" y="4286256"/>
            <a:ext cx="3714776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[r-index][c-index]= value;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4929190" y="3286124"/>
            <a:ext cx="285752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a[ ][ ]=new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[3 ][4];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4857752" y="4357694"/>
            <a:ext cx="2928958" cy="1643074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a[0][0]= 10;</a:t>
            </a:r>
          </a:p>
          <a:p>
            <a:r>
              <a:rPr lang="en-IN" dirty="0">
                <a:solidFill>
                  <a:schemeClr val="bg1"/>
                </a:solidFill>
              </a:rPr>
              <a:t>  a[0][1]= 20;</a:t>
            </a:r>
          </a:p>
          <a:p>
            <a:r>
              <a:rPr lang="en-IN" dirty="0">
                <a:solidFill>
                  <a:schemeClr val="bg1"/>
                </a:solidFill>
              </a:rPr>
              <a:t>  a[1][2]=65;</a:t>
            </a:r>
          </a:p>
          <a:p>
            <a:r>
              <a:rPr lang="en-IN" dirty="0">
                <a:solidFill>
                  <a:schemeClr val="bg1"/>
                </a:solidFill>
              </a:rPr>
              <a:t>  a[2][3]=35;</a:t>
            </a:r>
          </a:p>
          <a:p>
            <a:r>
              <a:rPr lang="en-IN" dirty="0">
                <a:solidFill>
                  <a:schemeClr val="bg1"/>
                </a:solidFill>
              </a:rPr>
              <a:t>  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1406" y="1928802"/>
            <a:ext cx="8229600" cy="4075176"/>
          </a:xfrm>
        </p:spPr>
        <p:txBody>
          <a:bodyPr/>
          <a:lstStyle/>
          <a:p>
            <a:pPr algn="l"/>
            <a:r>
              <a:rPr lang="en-US" dirty="0"/>
              <a:t>Combining declaration and initialization: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357158" y="2500306"/>
            <a:ext cx="4786346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[r-size][c-size]= {list of values};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5357818" y="2500306"/>
            <a:ext cx="357190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a[3][2]= {10,20,54,66,12,77};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5786" y="4071942"/>
            <a:ext cx="793198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dirty="0"/>
              <a:t>In this case required memory will be automatically created, no need of “new” operator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5072066" y="3286124"/>
            <a:ext cx="3857652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a[3][2]= {{10,20},{54,66},{12,77}};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86578" y="5000636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72396" y="5000636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86578" y="5429264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72396" y="5429264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86578" y="5857892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72396" y="5857892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9388" y="500063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9388" y="542926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29388" y="585789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00892" y="464344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6710" y="464344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1538" y="47148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a[0][0] = 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1062" y="5000636"/>
            <a:ext cx="149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a[0][1] = 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28860" y="47148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a[1][0] = 54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28860" y="500063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a[1][1] = 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86182" y="47148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a[2][0] = 12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86182" y="500063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a[2][1] = 77</a:t>
            </a:r>
          </a:p>
        </p:txBody>
      </p:sp>
      <p:sp>
        <p:nvSpPr>
          <p:cNvPr id="26" name="7-Point Star 25"/>
          <p:cNvSpPr/>
          <p:nvPr/>
        </p:nvSpPr>
        <p:spPr>
          <a:xfrm rot="20713998">
            <a:off x="324547" y="5587604"/>
            <a:ext cx="3088073" cy="1265376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Values will be stored row by row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0" y="1857364"/>
            <a:ext cx="7500958" cy="85725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u="sng" dirty="0"/>
              <a:t>Initialization of Array: </a:t>
            </a:r>
          </a:p>
          <a:p>
            <a:pPr algn="l"/>
            <a:r>
              <a:rPr lang="en-US" dirty="0"/>
              <a:t>  Reading values from user-  </a:t>
            </a:r>
            <a:r>
              <a:rPr lang="en-US" b="1" dirty="0"/>
              <a:t>Run-time</a:t>
            </a:r>
            <a:endParaRPr lang="en-US" dirty="0"/>
          </a:p>
          <a:p>
            <a:pPr algn="l"/>
            <a:r>
              <a:rPr lang="en-US" dirty="0"/>
              <a:t>   uses </a:t>
            </a:r>
            <a:r>
              <a:rPr lang="en-US" b="1" dirty="0"/>
              <a:t>S</a:t>
            </a:r>
            <a:r>
              <a:rPr lang="en-US" dirty="0"/>
              <a:t>canner class (import </a:t>
            </a:r>
            <a:r>
              <a:rPr lang="en-US" dirty="0" err="1"/>
              <a:t>java.util</a:t>
            </a:r>
            <a:r>
              <a:rPr lang="en-US" dirty="0"/>
              <a:t>.*)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Two-dimensional array</a:t>
            </a:r>
          </a:p>
        </p:txBody>
      </p:sp>
      <p:sp>
        <p:nvSpPr>
          <p:cNvPr id="8" name="Content Placeholder 1"/>
          <p:cNvSpPr txBox="1"/>
          <p:nvPr/>
        </p:nvSpPr>
        <p:spPr>
          <a:xfrm>
            <a:off x="714348" y="2857496"/>
            <a:ext cx="3786214" cy="271464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 a[][]=new </a:t>
            </a: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[3][2];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Scanner s=</a:t>
            </a:r>
            <a:r>
              <a:rPr kumimoji="0" lang="en-US" sz="2000" b="0" i="0" strike="noStrike" kern="1200" cap="none" spc="3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new Scanner(</a:t>
            </a:r>
            <a:r>
              <a:rPr kumimoji="0" lang="en-US" sz="2000" b="0" i="0" strike="noStrike" kern="1200" cap="none" spc="3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System.in</a:t>
            </a:r>
            <a:r>
              <a:rPr kumimoji="0" lang="en-US" sz="2000" b="0" i="0" strike="noStrike" kern="1200" cap="none" spc="3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)</a:t>
            </a: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for(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=0;i&lt;3;i++)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for (j=0; j&lt;2;j++)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a[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][j]=s. </a:t>
            </a:r>
            <a:r>
              <a:rPr lang="en-US" sz="2000" spc="30" dirty="0" err="1">
                <a:cs typeface="Tahoma" panose="020B0604030504040204" pitchFamily="34" charset="0"/>
              </a:rPr>
              <a:t>nextInt</a:t>
            </a:r>
            <a:r>
              <a:rPr lang="en-US" sz="2000" spc="30" dirty="0">
                <a:cs typeface="Tahoma" panose="020B0604030504040204" pitchFamily="34" charset="0"/>
              </a:rPr>
              <a:t>(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}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13" name="Content Placeholder 1"/>
          <p:cNvSpPr txBox="1"/>
          <p:nvPr/>
        </p:nvSpPr>
        <p:spPr>
          <a:xfrm>
            <a:off x="4929190" y="2786058"/>
            <a:ext cx="2643206" cy="4286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strike="noStrike" kern="1200" cap="none" spc="3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To print array values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14" name="Content Placeholder 1"/>
          <p:cNvSpPr txBox="1"/>
          <p:nvPr/>
        </p:nvSpPr>
        <p:spPr>
          <a:xfrm>
            <a:off x="4929190" y="3429000"/>
            <a:ext cx="3214710" cy="278608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for(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=0;i&lt;3;i++)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{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for (j=0; j&lt;2;j++)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{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 </a:t>
            </a:r>
            <a:r>
              <a:rPr lang="en-US" sz="2000" spc="30" dirty="0" err="1">
                <a:cs typeface="Tahoma" panose="020B0604030504040204" pitchFamily="34" charset="0"/>
              </a:rPr>
              <a:t>System.out.println</a:t>
            </a:r>
            <a:r>
              <a:rPr lang="en-US" sz="2000" spc="30" dirty="0">
                <a:cs typeface="Tahoma" panose="020B0604030504040204" pitchFamily="34" charset="0"/>
              </a:rPr>
              <a:t>(a[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][j]);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}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}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#13: Muli-Dimensional Array and Jagged Arrays</a:t>
            </a:r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sz="1900" dirty="0"/>
              <a:t>The Multi Dimensional Array in Java programming language is nothing but an Array of Arrays (Having more than one dimension). </a:t>
            </a:r>
          </a:p>
          <a:p>
            <a:pPr algn="l"/>
            <a:r>
              <a:rPr lang="en-US" sz="1900" dirty="0"/>
              <a:t>Two Dimensional Array, which is the simplest form of Java Multi Dimensional Array.</a:t>
            </a:r>
          </a:p>
          <a:p>
            <a:pPr algn="l"/>
            <a:r>
              <a:rPr lang="en-US" sz="1900" dirty="0"/>
              <a:t>we can declare n-dimensional array or </a:t>
            </a:r>
            <a:r>
              <a:rPr lang="en-US" sz="1900" dirty="0" err="1"/>
              <a:t>Muti</a:t>
            </a:r>
            <a:r>
              <a:rPr lang="en-US" sz="1900" dirty="0"/>
              <a:t> dimensional array by placing n number of brackets [ ], where n is dimension number.</a:t>
            </a:r>
          </a:p>
          <a:p>
            <a:pPr algn="l"/>
            <a:r>
              <a:rPr lang="en-US" u="sng" dirty="0"/>
              <a:t>3D-Array Declaration:</a:t>
            </a:r>
          </a:p>
          <a:p>
            <a:pPr algn="l"/>
            <a:endParaRPr lang="en-US" u="sng" dirty="0"/>
          </a:p>
          <a:p>
            <a:pPr algn="l"/>
            <a:endParaRPr lang="en-US" u="sng" dirty="0"/>
          </a:p>
          <a:p>
            <a:pPr algn="l"/>
            <a:endParaRPr lang="en-US" u="sng" dirty="0"/>
          </a:p>
          <a:p>
            <a:pPr lvl="0" algn="l"/>
            <a:r>
              <a:rPr lang="en-US" u="sng" dirty="0"/>
              <a:t>Instantiate the  3D-Array:</a:t>
            </a:r>
          </a:p>
          <a:p>
            <a:pPr algn="l"/>
            <a:endParaRPr lang="en-US" u="sng" dirty="0"/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642910" y="4000504"/>
            <a:ext cx="2714644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 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 ][ ][ ];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500034" y="5286388"/>
            <a:ext cx="4572032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= new type[Tables][ r-size][c-size];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3929058" y="3929066"/>
            <a:ext cx="2714644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a[ ][ ][ ];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5143504" y="5286388"/>
            <a:ext cx="2071702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a= 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[2][ 3][4];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#2: POP </a:t>
            </a:r>
            <a:r>
              <a:rPr lang="en-IN" sz="3200" dirty="0" err="1"/>
              <a:t>vs</a:t>
            </a:r>
            <a:r>
              <a:rPr lang="en-IN" sz="3200" dirty="0"/>
              <a:t> OOP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by</a:t>
            </a:r>
          </a:p>
          <a:p>
            <a:pPr marL="0" indent="0">
              <a:buNone/>
            </a:pPr>
            <a:r>
              <a:rPr lang="en-IN" sz="2800" dirty="0"/>
              <a:t>Mrs. </a:t>
            </a:r>
            <a:r>
              <a:rPr lang="en-IN" sz="2800" dirty="0" err="1"/>
              <a:t>Akhila</a:t>
            </a:r>
            <a:r>
              <a:rPr lang="en-IN" sz="2800" dirty="0"/>
              <a:t> </a:t>
            </a:r>
            <a:r>
              <a:rPr lang="en-IN" sz="2800" dirty="0" err="1"/>
              <a:t>Pragada</a:t>
            </a: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u="sng" dirty="0"/>
              <a:t>Initialization of Array:</a:t>
            </a:r>
          </a:p>
          <a:p>
            <a:pPr algn="l"/>
            <a:r>
              <a:rPr lang="en-US" dirty="0"/>
              <a:t>     Assigning values to the Array.</a:t>
            </a:r>
          </a:p>
          <a:p>
            <a:pPr algn="l"/>
            <a:r>
              <a:rPr lang="en-IN" dirty="0"/>
              <a:t>  1. </a:t>
            </a:r>
            <a:r>
              <a:rPr lang="en-IN" b="1" dirty="0"/>
              <a:t>Compile-time:</a:t>
            </a:r>
          </a:p>
          <a:p>
            <a:pPr algn="l"/>
            <a:endParaRPr lang="en-US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Assigning individual array elements: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42844" y="4286256"/>
            <a:ext cx="4857784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</a:t>
            </a:r>
            <a:r>
              <a:rPr lang="en-IN" dirty="0" err="1">
                <a:solidFill>
                  <a:schemeClr val="bg1"/>
                </a:solidFill>
              </a:rPr>
              <a:t>table_no</a:t>
            </a:r>
            <a:r>
              <a:rPr lang="en-IN" dirty="0">
                <a:solidFill>
                  <a:schemeClr val="bg1"/>
                </a:solidFill>
              </a:rPr>
              <a:t>][r-index][c-index]= value;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5143504" y="3286124"/>
            <a:ext cx="3071834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a[ ][ ][ ]=new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[2][ 3][4];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5214942" y="4286256"/>
            <a:ext cx="2928958" cy="1643074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a[0][0][0]= 10;</a:t>
            </a:r>
          </a:p>
          <a:p>
            <a:r>
              <a:rPr lang="en-IN" dirty="0">
                <a:solidFill>
                  <a:schemeClr val="bg1"/>
                </a:solidFill>
              </a:rPr>
              <a:t>  a[0][0][1]= 20;</a:t>
            </a:r>
          </a:p>
          <a:p>
            <a:r>
              <a:rPr lang="en-IN" dirty="0">
                <a:solidFill>
                  <a:schemeClr val="bg1"/>
                </a:solidFill>
              </a:rPr>
              <a:t>  a[1][1][2]=65;</a:t>
            </a:r>
          </a:p>
          <a:p>
            <a:r>
              <a:rPr lang="en-IN" dirty="0">
                <a:solidFill>
                  <a:schemeClr val="bg1"/>
                </a:solidFill>
              </a:rPr>
              <a:t>  a[1][2][3]=35;</a:t>
            </a:r>
          </a:p>
          <a:p>
            <a:r>
              <a:rPr lang="en-IN" dirty="0">
                <a:solidFill>
                  <a:schemeClr val="bg1"/>
                </a:solidFill>
              </a:rPr>
              <a:t>  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71406" y="2000240"/>
            <a:ext cx="8229600" cy="4075176"/>
          </a:xfrm>
        </p:spPr>
        <p:txBody>
          <a:bodyPr/>
          <a:lstStyle/>
          <a:p>
            <a:pPr algn="l"/>
            <a:r>
              <a:rPr lang="en-US" dirty="0"/>
              <a:t>Combining declaration and initialization: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285852" y="2786058"/>
            <a:ext cx="5643602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[tables][r-size][c-size]= {list of values};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348" y="5072074"/>
            <a:ext cx="793198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dirty="0"/>
              <a:t>In this case required memory will be automatically created, no need of “new” operator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928662" y="4000504"/>
            <a:ext cx="678661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a[2][3][2]= {{ {5,6},{8,12},{7,90}} ,  {{10,20},{54,66},{12,77}}};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0" y="1714488"/>
            <a:ext cx="7500958" cy="85725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u="sng" dirty="0"/>
              <a:t>Initialization of Array: </a:t>
            </a:r>
          </a:p>
          <a:p>
            <a:pPr algn="l"/>
            <a:r>
              <a:rPr lang="en-US" dirty="0"/>
              <a:t>  Reading values from user-  </a:t>
            </a:r>
            <a:r>
              <a:rPr lang="en-US" b="1" dirty="0"/>
              <a:t>Run-time</a:t>
            </a:r>
            <a:endParaRPr lang="en-US" dirty="0"/>
          </a:p>
          <a:p>
            <a:pPr algn="l"/>
            <a:r>
              <a:rPr lang="en-US" dirty="0"/>
              <a:t>   uses </a:t>
            </a:r>
            <a:r>
              <a:rPr lang="en-US" b="1" dirty="0"/>
              <a:t>S</a:t>
            </a:r>
            <a:r>
              <a:rPr lang="en-US" dirty="0"/>
              <a:t>canner class (import </a:t>
            </a:r>
            <a:r>
              <a:rPr lang="en-US" dirty="0" err="1"/>
              <a:t>java.util</a:t>
            </a:r>
            <a:r>
              <a:rPr lang="en-US" dirty="0"/>
              <a:t>.*)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Multi-dimensional array</a:t>
            </a:r>
          </a:p>
        </p:txBody>
      </p:sp>
      <p:sp>
        <p:nvSpPr>
          <p:cNvPr id="8" name="Content Placeholder 1"/>
          <p:cNvSpPr txBox="1"/>
          <p:nvPr/>
        </p:nvSpPr>
        <p:spPr>
          <a:xfrm>
            <a:off x="714348" y="2643182"/>
            <a:ext cx="3786214" cy="350046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 a[][][]=new </a:t>
            </a: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[2][3][4];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Scanner s=</a:t>
            </a:r>
            <a:r>
              <a:rPr kumimoji="0" lang="en-US" sz="2000" b="0" i="0" strike="noStrike" kern="1200" cap="none" spc="3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new Scanner(</a:t>
            </a:r>
            <a:r>
              <a:rPr kumimoji="0" lang="en-US" sz="2000" b="0" i="0" strike="noStrike" kern="1200" cap="none" spc="3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System.in</a:t>
            </a:r>
            <a:r>
              <a:rPr kumimoji="0" lang="en-US" sz="2000" b="0" i="0" strike="noStrike" kern="1200" cap="none" spc="3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)</a:t>
            </a: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for(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=0;i&lt;2;i++)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for (j=0; j&lt;3;j++)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 for(k=0;k&lt;4;k++)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      a[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][j][k]=s. </a:t>
            </a:r>
            <a:r>
              <a:rPr lang="en-US" sz="2000" spc="30" dirty="0" err="1">
                <a:cs typeface="Tahoma" panose="020B0604030504040204" pitchFamily="34" charset="0"/>
              </a:rPr>
              <a:t>nextInt</a:t>
            </a:r>
            <a:r>
              <a:rPr lang="en-US" sz="2000" spc="30" dirty="0">
                <a:cs typeface="Tahoma" panose="020B0604030504040204" pitchFamily="34" charset="0"/>
              </a:rPr>
              <a:t>(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}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13" name="Content Placeholder 1"/>
          <p:cNvSpPr txBox="1"/>
          <p:nvPr/>
        </p:nvSpPr>
        <p:spPr>
          <a:xfrm>
            <a:off x="4929190" y="2285992"/>
            <a:ext cx="2643206" cy="4286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strike="noStrike" kern="1200" cap="none" spc="3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To print array values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14" name="Content Placeholder 1"/>
          <p:cNvSpPr txBox="1"/>
          <p:nvPr/>
        </p:nvSpPr>
        <p:spPr>
          <a:xfrm>
            <a:off x="4929190" y="2857496"/>
            <a:ext cx="3571900" cy="328614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for(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=0;i&lt;2;i++)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{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for (j=0; j&lt;3;j++)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{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  for(k=0;k&lt;4;k++)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   {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       </a:t>
            </a:r>
            <a:r>
              <a:rPr lang="en-US" sz="2000" spc="30" dirty="0" err="1">
                <a:cs typeface="Tahoma" panose="020B0604030504040204" pitchFamily="34" charset="0"/>
              </a:rPr>
              <a:t>System.out.print</a:t>
            </a:r>
            <a:r>
              <a:rPr lang="en-US" sz="2000" spc="30" dirty="0">
                <a:cs typeface="Tahoma" panose="020B0604030504040204" pitchFamily="34" charset="0"/>
              </a:rPr>
              <a:t>(a[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][j][k]);;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    }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}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1765366"/>
          </a:xfrm>
        </p:spPr>
        <p:txBody>
          <a:bodyPr/>
          <a:lstStyle/>
          <a:p>
            <a:pPr algn="l"/>
            <a:r>
              <a:rPr lang="en-US" sz="1800" dirty="0"/>
              <a:t>Jagged array is a multidimensional array where member arrays are of different size.</a:t>
            </a:r>
          </a:p>
          <a:p>
            <a:pPr algn="l"/>
            <a:r>
              <a:rPr lang="en-US" sz="1800" dirty="0"/>
              <a:t>For example, we can create a 2D array where first array is of 3 elements, and is of 4 elements.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Jagged array</a:t>
            </a:r>
          </a:p>
        </p:txBody>
      </p:sp>
      <p:sp>
        <p:nvSpPr>
          <p:cNvPr id="5" name="Content Placeholder 1"/>
          <p:cNvSpPr txBox="1"/>
          <p:nvPr/>
        </p:nvSpPr>
        <p:spPr>
          <a:xfrm>
            <a:off x="500034" y="3143248"/>
            <a:ext cx="2428892" cy="242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Program: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</a:t>
            </a: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 a[ ][ 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a=new </a:t>
            </a:r>
            <a:r>
              <a:rPr kumimoji="0" lang="en-US" sz="2000" b="0" i="0" u="none" strike="noStrike" kern="1200" cap="none" spc="3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int</a:t>
            </a: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[3][ 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a[0]=new </a:t>
            </a: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[4];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</a:t>
            </a:r>
            <a:r>
              <a:rPr lang="en-US" sz="2000" spc="30" dirty="0">
                <a:cs typeface="Tahoma" panose="020B0604030504040204" pitchFamily="34" charset="0"/>
              </a:rPr>
              <a:t>a[1]=new </a:t>
            </a: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[2];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</a:t>
            </a:r>
            <a:r>
              <a:rPr lang="en-US" sz="2000" spc="30" dirty="0">
                <a:cs typeface="Tahoma" panose="020B0604030504040204" pitchFamily="34" charset="0"/>
              </a:rPr>
              <a:t>a[2]=new </a:t>
            </a: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[3];</a:t>
            </a: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00496" y="4071942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6314" y="4071942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00496" y="4500570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6314" y="4500570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00496" y="4929198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86314" y="4929198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43306" y="407194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3306" y="450057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3306" y="492919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4810" y="371475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0628" y="371475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72132" y="4071942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357950" y="4071942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72132" y="4929198"/>
            <a:ext cx="78581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86446" y="371475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72264" y="371475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#14: Strings</a:t>
            </a:r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+mn-ea"/>
              </a:rPr>
              <a:t>Strings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65810" y="2142490"/>
            <a:ext cx="6591985" cy="37776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Java string is a sequence of characters. They are objects of type String.</a:t>
            </a:r>
          </a:p>
          <a:p>
            <a:pPr algn="l"/>
            <a:r>
              <a:rPr lang="en-US" dirty="0"/>
              <a:t>Once a String object is created it cannot be changed. Strings are Immutable</a:t>
            </a:r>
            <a:r>
              <a:rPr lang="en-IN" altLang="en-US" dirty="0"/>
              <a:t>.</a:t>
            </a:r>
          </a:p>
          <a:p>
            <a:pPr algn="l"/>
            <a:r>
              <a:rPr lang="en-IN" altLang="en-US" dirty="0"/>
              <a:t>C</a:t>
            </a:r>
            <a:r>
              <a:rPr lang="en-US" dirty="0"/>
              <a:t>reating  an empty string.</a:t>
            </a:r>
          </a:p>
          <a:p>
            <a:pPr algn="l"/>
            <a:r>
              <a:rPr lang="en-US" dirty="0">
                <a:latin typeface="Courier New" panose="02070309020205020404" pitchFamily="49" charset="0"/>
              </a:rPr>
              <a:t>String s = new String();</a:t>
            </a:r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Creating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96950" y="2170430"/>
            <a:ext cx="6591985" cy="37776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"</a:t>
            </a:r>
            <a:r>
              <a:rPr lang="en-US" dirty="0" err="1"/>
              <a:t>abc</a:t>
            </a:r>
            <a:r>
              <a:rPr lang="en-US" dirty="0"/>
              <a:t>"; </a:t>
            </a:r>
          </a:p>
          <a:p>
            <a:pPr marL="0" indent="0" algn="l">
              <a:buNone/>
            </a:pPr>
            <a:r>
              <a:rPr lang="en-US" dirty="0"/>
              <a:t>is equivalent to: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    char data[] = {'a', 'b', 'c'};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dirty="0"/>
              <a:t>    String </a:t>
            </a:r>
            <a:r>
              <a:rPr lang="en-US" dirty="0" err="1"/>
              <a:t>str</a:t>
            </a:r>
            <a:r>
              <a:rPr lang="en-US" dirty="0"/>
              <a:t> = new String(data);</a:t>
            </a:r>
          </a:p>
          <a:p>
            <a:pPr algn="l"/>
            <a:r>
              <a:rPr lang="en-US" dirty="0"/>
              <a:t>Construct a string object by passing another string object. </a:t>
            </a:r>
          </a:p>
          <a:p>
            <a:pPr algn="l">
              <a:buNone/>
            </a:pPr>
            <a:r>
              <a:rPr lang="en-US" dirty="0"/>
              <a:t>	 String str2 = new String(</a:t>
            </a:r>
            <a:r>
              <a:rPr lang="en-US" dirty="0" err="1"/>
              <a:t>str</a:t>
            </a:r>
            <a:r>
              <a:rPr lang="en-US" dirty="0"/>
              <a:t>); </a:t>
            </a:r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>
                <a:sym typeface="+mn-ea"/>
              </a:rPr>
              <a:t>length()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charAt</a:t>
            </a:r>
            <a:r>
              <a:rPr lang="en-US" b="1" dirty="0">
                <a:sym typeface="+mn-ea"/>
              </a:rPr>
              <a:t>()</a:t>
            </a:r>
            <a:endParaRPr lang="en-US" b="1" dirty="0"/>
          </a:p>
          <a:p>
            <a:r>
              <a:rPr lang="en-US" b="1" dirty="0">
                <a:sym typeface="+mn-ea"/>
              </a:rPr>
              <a:t>equals()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equalsIgnoreCase</a:t>
            </a:r>
            <a:r>
              <a:rPr lang="en-US" b="1" dirty="0">
                <a:sym typeface="+mn-ea"/>
              </a:rPr>
              <a:t>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startsWith</a:t>
            </a:r>
            <a:r>
              <a:rPr lang="en-US" b="1" dirty="0">
                <a:sym typeface="+mn-ea"/>
              </a:rPr>
              <a:t>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endsWith</a:t>
            </a:r>
            <a:r>
              <a:rPr lang="en-US" b="1" dirty="0">
                <a:sym typeface="+mn-ea"/>
              </a:rPr>
              <a:t>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compareTo</a:t>
            </a:r>
            <a:r>
              <a:rPr lang="en-US" b="1" dirty="0">
                <a:sym typeface="+mn-ea"/>
              </a:rPr>
              <a:t>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compareToIgnoreCase</a:t>
            </a:r>
            <a:r>
              <a:rPr lang="en-US" b="1" dirty="0">
                <a:sym typeface="+mn-ea"/>
              </a:rPr>
              <a:t>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indexOf</a:t>
            </a:r>
            <a:r>
              <a:rPr lang="en-US" b="1" dirty="0">
                <a:sym typeface="+mn-ea"/>
              </a:rPr>
              <a:t>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lastIndexOf</a:t>
            </a:r>
            <a:r>
              <a:rPr lang="en-US" b="1" dirty="0">
                <a:sym typeface="+mn-ea"/>
              </a:rPr>
              <a:t>()</a:t>
            </a:r>
            <a:endParaRPr lang="en-US" b="1" dirty="0"/>
          </a:p>
          <a:p>
            <a:r>
              <a:rPr lang="en-US" b="1" dirty="0">
                <a:sym typeface="+mn-ea"/>
              </a:rPr>
              <a:t>substring()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concat</a:t>
            </a:r>
            <a:r>
              <a:rPr lang="en-US" b="1" dirty="0">
                <a:sym typeface="+mn-ea"/>
              </a:rPr>
              <a:t>()</a:t>
            </a:r>
            <a:endParaRPr lang="en-US" b="1" dirty="0"/>
          </a:p>
          <a:p>
            <a:r>
              <a:rPr lang="en-US" b="1" dirty="0">
                <a:sym typeface="+mn-ea"/>
              </a:rPr>
              <a:t>replace()</a:t>
            </a:r>
            <a:endParaRPr lang="en-US" b="1" dirty="0"/>
          </a:p>
          <a:p>
            <a:r>
              <a:rPr lang="en-US" b="1" dirty="0" err="1">
                <a:sym typeface="+mn-ea"/>
              </a:rPr>
              <a:t>toLowerCase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String methods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966470"/>
            <a:ext cx="4114800" cy="701040"/>
          </a:xfrm>
        </p:spPr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80135" y="2179320"/>
            <a:ext cx="6591985" cy="37776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IN" altLang="en-US" u="sng" dirty="0"/>
              <a:t>length():</a:t>
            </a:r>
            <a:endParaRPr lang="en-US" u="sng" dirty="0"/>
          </a:p>
          <a:p>
            <a:pPr algn="l"/>
            <a:r>
              <a:rPr lang="en-US" dirty="0"/>
              <a:t>This method returns the length of the string</a:t>
            </a:r>
          </a:p>
          <a:p>
            <a:pPr algn="l"/>
            <a:endParaRPr lang="en-US" dirty="0"/>
          </a:p>
          <a:p>
            <a:pPr algn="l"/>
            <a:r>
              <a:rPr lang="en-US" dirty="0" err="1"/>
              <a:t>System.out.println</a:t>
            </a:r>
            <a:r>
              <a:rPr lang="en-US" dirty="0"/>
              <a:t>(“</a:t>
            </a:r>
            <a:r>
              <a:rPr lang="en-US" dirty="0" err="1"/>
              <a:t>Hello”.length</a:t>
            </a:r>
            <a:r>
              <a:rPr lang="en-US" dirty="0"/>
              <a:t>()); //prints 5</a:t>
            </a:r>
          </a:p>
          <a:p>
            <a:pPr algn="l"/>
            <a:r>
              <a:rPr lang="en-US" dirty="0"/>
              <a:t>String str1 = “</a:t>
            </a:r>
            <a:r>
              <a:rPr lang="en-IN" altLang="en-US" dirty="0"/>
              <a:t>CSE</a:t>
            </a:r>
            <a:r>
              <a:rPr lang="en-US" dirty="0"/>
              <a:t> Department”</a:t>
            </a:r>
          </a:p>
          <a:p>
            <a:pPr marL="0" indent="0" algn="l">
              <a:buNone/>
            </a:pPr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a=str1.length(); //a=14</a:t>
            </a:r>
          </a:p>
          <a:p>
            <a:pPr algn="l"/>
            <a:endParaRPr lang="en-US" dirty="0"/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01090" y="1819275"/>
            <a:ext cx="6591935" cy="415671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lvl="1" algn="l">
              <a:buFont typeface="Arial" panose="020B0604020202020204" pitchFamily="34" charset="0"/>
            </a:pPr>
            <a:r>
              <a:rPr lang="en-IN" altLang="en-US" sz="2400" u="sng" dirty="0"/>
              <a:t>charAt( ):</a:t>
            </a:r>
            <a:endParaRPr lang="en-US" sz="2400" u="sng" dirty="0"/>
          </a:p>
          <a:p>
            <a:pPr lvl="1" algn="l">
              <a:buFont typeface="Arial" panose="020B0604020202020204" pitchFamily="34" charset="0"/>
            </a:pPr>
            <a:r>
              <a:rPr lang="en-US" sz="2400" dirty="0"/>
              <a:t>Returns the character at the specified index. An index ranges from 0 to length() - 1. The first character of the sequence is at index 0, the next at index 1, and so on, as for array indexing.</a:t>
            </a:r>
          </a:p>
          <a:p>
            <a:pPr marL="0" lvl="1" indent="0" algn="l">
              <a:buNone/>
            </a:pPr>
            <a:endParaRPr lang="en-US" sz="2400" dirty="0"/>
          </a:p>
          <a:p>
            <a:pPr lvl="1" algn="l">
              <a:buFont typeface="Arial" panose="020B0604020202020204" pitchFamily="34" charset="0"/>
            </a:pPr>
            <a:r>
              <a:rPr lang="en-US" sz="2400" dirty="0"/>
              <a:t>char </a:t>
            </a:r>
            <a:r>
              <a:rPr lang="en-US" sz="2400" dirty="0" err="1"/>
              <a:t>ch</a:t>
            </a:r>
            <a:r>
              <a:rPr lang="en-US" sz="2400" dirty="0"/>
              <a:t>;</a:t>
            </a:r>
          </a:p>
          <a:p>
            <a:pPr marL="0" lvl="1" indent="0" algn="l">
              <a:buNone/>
            </a:pPr>
            <a:r>
              <a:rPr lang="en-US" sz="2400" dirty="0"/>
              <a:t>      </a:t>
            </a:r>
            <a:r>
              <a:rPr lang="en-US" sz="2400" dirty="0" err="1"/>
              <a:t>ch</a:t>
            </a:r>
            <a:r>
              <a:rPr lang="en-US" sz="2400" dirty="0"/>
              <a:t> = “</a:t>
            </a:r>
            <a:r>
              <a:rPr lang="en-US" sz="2400" dirty="0" err="1"/>
              <a:t>abc</a:t>
            </a:r>
            <a:r>
              <a:rPr lang="en-US" sz="2400" dirty="0"/>
              <a:t>”.</a:t>
            </a:r>
            <a:r>
              <a:rPr lang="en-US" sz="2400" dirty="0" err="1"/>
              <a:t>charAt</a:t>
            </a:r>
            <a:r>
              <a:rPr lang="en-US" sz="2400" dirty="0"/>
              <a:t>(1); // </a:t>
            </a:r>
            <a:r>
              <a:rPr lang="en-US" sz="2400" dirty="0" err="1"/>
              <a:t>ch</a:t>
            </a:r>
            <a:r>
              <a:rPr lang="en-US" sz="2400" dirty="0"/>
              <a:t> = “b”</a:t>
            </a:r>
          </a:p>
          <a:p>
            <a:pPr lvl="1" algn="l">
              <a:buFont typeface="Arial" panose="020B0604020202020204" pitchFamily="34" charset="0"/>
            </a:pPr>
            <a:r>
              <a:rPr lang="en-US" sz="2400" dirty="0"/>
              <a:t>String str1 = “</a:t>
            </a:r>
            <a:r>
              <a:rPr lang="en-IN" altLang="en-US" sz="2400" dirty="0"/>
              <a:t>CSE</a:t>
            </a:r>
            <a:r>
              <a:rPr lang="en-US" sz="2400" dirty="0"/>
              <a:t> Department”</a:t>
            </a:r>
          </a:p>
          <a:p>
            <a:pPr marL="0" lvl="1" indent="0" algn="l">
              <a:buNone/>
            </a:pPr>
            <a:r>
              <a:rPr lang="en-US" sz="2400" dirty="0"/>
              <a:t>      char ch1;</a:t>
            </a:r>
          </a:p>
          <a:p>
            <a:pPr marL="0" lvl="1" indent="0" algn="l">
              <a:buNone/>
            </a:pPr>
            <a:r>
              <a:rPr lang="en-US" sz="2400" dirty="0"/>
              <a:t>      ch1 = str1.charAt(4); // </a:t>
            </a:r>
            <a:r>
              <a:rPr lang="en-US" sz="2400" dirty="0" err="1"/>
              <a:t>ch</a:t>
            </a:r>
            <a:r>
              <a:rPr lang="en-US" sz="2400" dirty="0"/>
              <a:t> = “D”</a:t>
            </a:r>
          </a:p>
          <a:p>
            <a:pPr lvl="1" algn="l">
              <a:buNone/>
            </a:pPr>
            <a:endParaRPr lang="en-US" sz="2400" dirty="0"/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28926" y="2857496"/>
            <a:ext cx="35332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Programming languages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910" y="4643446"/>
            <a:ext cx="32519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Procedure Oriented  languages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2132" y="4671964"/>
            <a:ext cx="284795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Object Oriented languages</a:t>
            </a:r>
          </a:p>
        </p:txBody>
      </p:sp>
      <p:cxnSp>
        <p:nvCxnSpPr>
          <p:cNvPr id="10" name="Straight Connector 9"/>
          <p:cNvCxnSpPr>
            <a:stCxn id="5" idx="2"/>
          </p:cNvCxnSpPr>
          <p:nvPr/>
        </p:nvCxnSpPr>
        <p:spPr>
          <a:xfrm rot="16200000" flipH="1">
            <a:off x="4359607" y="3716673"/>
            <a:ext cx="691226" cy="19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143108" y="4071942"/>
            <a:ext cx="48577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857356" y="4357694"/>
            <a:ext cx="57071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6715140" y="4357694"/>
            <a:ext cx="57071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75715" y="2133600"/>
            <a:ext cx="7154545" cy="377761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IN" u="sng" dirty="0"/>
              <a:t>equals( ):</a:t>
            </a:r>
          </a:p>
          <a:p>
            <a:pPr algn="l"/>
            <a:r>
              <a:rPr lang="en-IN" dirty="0"/>
              <a:t>Returns true if the invoking string contains the same character sequence.</a:t>
            </a:r>
          </a:p>
          <a:p>
            <a:pPr algn="l"/>
            <a:endParaRPr lang="en-IN" dirty="0"/>
          </a:p>
          <a:p>
            <a:pPr algn="l"/>
            <a:r>
              <a:rPr lang="en-US" dirty="0"/>
              <a:t>    String str1 = “</a:t>
            </a:r>
            <a:r>
              <a:rPr lang="en-IN" altLang="en-US" dirty="0"/>
              <a:t>CSE</a:t>
            </a:r>
            <a:r>
              <a:rPr lang="en-US" dirty="0"/>
              <a:t> Department”;</a:t>
            </a:r>
          </a:p>
          <a:p>
            <a:pPr marL="0" indent="0" algn="l">
              <a:buNone/>
            </a:pPr>
            <a:r>
              <a:rPr lang="en-US" dirty="0"/>
              <a:t>    String str2 = “IT Department”;</a:t>
            </a:r>
          </a:p>
          <a:p>
            <a:pPr marL="0" indent="0" algn="l">
              <a:buNone/>
            </a:pPr>
            <a:r>
              <a:rPr lang="en-US" dirty="0"/>
              <a:t>    if(str1.equals(str2)</a:t>
            </a:r>
          </a:p>
          <a:p>
            <a:pPr marL="0" indent="0" algn="l">
              <a:buNone/>
            </a:pPr>
            <a:r>
              <a:rPr lang="en-US" dirty="0"/>
              <a:t>       </a:t>
            </a:r>
            <a:r>
              <a:rPr lang="en-US" dirty="0" err="1"/>
              <a:t>System.out.println</a:t>
            </a:r>
            <a:r>
              <a:rPr lang="en-US" dirty="0"/>
              <a:t>(“str1 and str2 are equal”);</a:t>
            </a:r>
          </a:p>
          <a:p>
            <a:pPr marL="0" indent="0" algn="l">
              <a:buNone/>
            </a:pPr>
            <a:r>
              <a:rPr lang="en-US" dirty="0"/>
              <a:t>    else</a:t>
            </a:r>
          </a:p>
          <a:p>
            <a:pPr marL="0" indent="0" algn="l">
              <a:buNone/>
            </a:pPr>
            <a:r>
              <a:rPr lang="en-US" dirty="0"/>
              <a:t>      </a:t>
            </a:r>
            <a:r>
              <a:rPr lang="en-US" dirty="0" err="1"/>
              <a:t>System.out.println</a:t>
            </a:r>
            <a:r>
              <a:rPr lang="en-US" dirty="0"/>
              <a:t>(“str1 and str2 are unequal”);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24940" y="1910080"/>
            <a:ext cx="6591935" cy="449008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IN" altLang="en-US" u="sng" dirty="0"/>
              <a:t>equalsIgnoreCase( );</a:t>
            </a:r>
            <a:endParaRPr lang="en-US" u="sng" dirty="0"/>
          </a:p>
          <a:p>
            <a:pPr algn="l"/>
            <a:r>
              <a:rPr lang="en-US" dirty="0"/>
              <a:t>Compares this String to another String, ignoring case considerations.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String str1 = “</a:t>
            </a:r>
            <a:r>
              <a:rPr lang="en-IN" altLang="en-US" dirty="0"/>
              <a:t>CSE</a:t>
            </a:r>
            <a:r>
              <a:rPr lang="en-US" dirty="0"/>
              <a:t> DEPARTMENT”;</a:t>
            </a:r>
          </a:p>
          <a:p>
            <a:pPr marL="0" indent="0" algn="l">
              <a:buNone/>
            </a:pPr>
            <a:r>
              <a:rPr lang="en-US" dirty="0"/>
              <a:t>    String str2 = “</a:t>
            </a:r>
            <a:r>
              <a:rPr lang="en-IN" altLang="en-US" dirty="0" err="1"/>
              <a:t>cse </a:t>
            </a:r>
            <a:r>
              <a:rPr lang="en-US" dirty="0"/>
              <a:t>department”;</a:t>
            </a:r>
          </a:p>
          <a:p>
            <a:pPr marL="0" indent="0" algn="l">
              <a:buNone/>
            </a:pPr>
            <a:r>
              <a:rPr lang="en-US" dirty="0"/>
              <a:t>    if(str1.equalsIgnoreCase(str2)</a:t>
            </a:r>
          </a:p>
          <a:p>
            <a:pPr marL="0" indent="0" algn="l">
              <a:buNone/>
            </a:pPr>
            <a:r>
              <a:rPr lang="en-US" dirty="0"/>
              <a:t>       </a:t>
            </a:r>
            <a:r>
              <a:rPr lang="en-US" dirty="0" err="1"/>
              <a:t>System.out.println</a:t>
            </a:r>
            <a:r>
              <a:rPr lang="en-US" dirty="0"/>
              <a:t>(“str1 and str2 are equal”);</a:t>
            </a:r>
          </a:p>
          <a:p>
            <a:pPr marL="0" indent="0" algn="l">
              <a:buNone/>
            </a:pPr>
            <a:r>
              <a:rPr lang="en-US" dirty="0"/>
              <a:t>    else</a:t>
            </a:r>
          </a:p>
          <a:p>
            <a:pPr marL="0" indent="0" algn="l">
              <a:buNone/>
            </a:pPr>
            <a:r>
              <a:rPr lang="en-US" dirty="0"/>
              <a:t>      </a:t>
            </a:r>
            <a:r>
              <a:rPr lang="en-US" dirty="0" err="1"/>
              <a:t>System.out.println</a:t>
            </a:r>
            <a:r>
              <a:rPr lang="en-US" dirty="0"/>
              <a:t>(“str1 and str2 are unequal”);</a:t>
            </a:r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32230" y="2058670"/>
            <a:ext cx="7704455" cy="4276725"/>
          </a:xfrm>
          <a:prstGeom prst="rect">
            <a:avLst/>
          </a:prstGeom>
        </p:spPr>
        <p:txBody>
          <a:bodyPr>
            <a:normAutofit fontScale="72500" lnSpcReduction="20000"/>
          </a:bodyPr>
          <a:lstStyle/>
          <a:p>
            <a:pPr algn="l"/>
            <a:r>
              <a:rPr lang="en-IN" altLang="en-US" sz="3000" u="sng" dirty="0"/>
              <a:t>StartsWith( ):</a:t>
            </a:r>
            <a:endParaRPr lang="en-US" sz="3000" u="sng" dirty="0"/>
          </a:p>
          <a:p>
            <a:pPr algn="l"/>
            <a:r>
              <a:rPr lang="en-US" sz="3000" dirty="0"/>
              <a:t>Tests if string starts with the specified prefix</a:t>
            </a:r>
          </a:p>
          <a:p>
            <a:pPr marL="0" indent="0" algn="l">
              <a:buNone/>
            </a:pPr>
            <a:r>
              <a:rPr lang="en-US" sz="3000" dirty="0"/>
              <a:t>    </a:t>
            </a:r>
          </a:p>
          <a:p>
            <a:pPr marL="0" indent="0" algn="l">
              <a:buNone/>
            </a:pPr>
            <a:r>
              <a:rPr lang="en-US" sz="3000" dirty="0"/>
              <a:t>“Figure”.</a:t>
            </a:r>
            <a:r>
              <a:rPr lang="en-US" sz="3000" dirty="0" err="1"/>
              <a:t>startsWith</a:t>
            </a:r>
            <a:r>
              <a:rPr lang="en-US" sz="3000" dirty="0"/>
              <a:t>(“Fig”); // true</a:t>
            </a:r>
          </a:p>
          <a:p>
            <a:pPr marL="0" indent="0" algn="l">
              <a:buNone/>
            </a:pPr>
            <a:endParaRPr lang="en-US" sz="3000" dirty="0"/>
          </a:p>
          <a:p>
            <a:pPr algn="l"/>
            <a:r>
              <a:rPr lang="en-US" sz="3000" dirty="0"/>
              <a:t>    String str1 = “</a:t>
            </a:r>
            <a:r>
              <a:rPr lang="en-IN" altLang="en-US" sz="3000" dirty="0"/>
              <a:t>CSE</a:t>
            </a:r>
            <a:r>
              <a:rPr lang="en-US" sz="3000" dirty="0"/>
              <a:t> DEPARTMENT”;</a:t>
            </a:r>
          </a:p>
          <a:p>
            <a:pPr marL="0" indent="0" algn="l">
              <a:buNone/>
            </a:pPr>
            <a:r>
              <a:rPr lang="en-US" sz="3000" dirty="0"/>
              <a:t>    if(str1.startsWith(“IT”))</a:t>
            </a:r>
          </a:p>
          <a:p>
            <a:pPr marL="0" indent="0" algn="l">
              <a:buNone/>
            </a:pPr>
            <a:r>
              <a:rPr lang="en-US" sz="3000" dirty="0"/>
              <a:t>            </a:t>
            </a:r>
            <a:r>
              <a:rPr lang="en-US" sz="3000" dirty="0" err="1"/>
              <a:t>System.out.println</a:t>
            </a:r>
            <a:r>
              <a:rPr lang="en-US" sz="3000" dirty="0"/>
              <a:t>(“yes it str1 starts with IT”);</a:t>
            </a:r>
          </a:p>
          <a:p>
            <a:pPr marL="0" indent="0" algn="l">
              <a:buNone/>
            </a:pPr>
            <a:r>
              <a:rPr lang="en-US" sz="3000" dirty="0"/>
              <a:t>    else</a:t>
            </a:r>
          </a:p>
          <a:p>
            <a:pPr marL="0" indent="0" algn="l">
              <a:buNone/>
            </a:pPr>
            <a:r>
              <a:rPr lang="en-US" sz="3000" dirty="0"/>
              <a:t>	</a:t>
            </a:r>
            <a:r>
              <a:rPr lang="en-US" sz="3000" dirty="0" err="1"/>
              <a:t>System.out.println</a:t>
            </a:r>
            <a:r>
              <a:rPr lang="en-US" sz="3000" dirty="0"/>
              <a:t>(“No it str1 is not starting with IT”);</a:t>
            </a:r>
          </a:p>
          <a:p>
            <a:pPr marL="0" indent="0" algn="l">
              <a:buNone/>
            </a:pPr>
            <a:endParaRPr lang="en-US" sz="3000" dirty="0"/>
          </a:p>
          <a:p>
            <a:pPr algn="l"/>
            <a:r>
              <a:rPr lang="en-US" sz="3000" dirty="0"/>
              <a:t>Similarly </a:t>
            </a:r>
            <a:r>
              <a:rPr lang="en-US" sz="3000" dirty="0" err="1"/>
              <a:t>endsWith</a:t>
            </a:r>
            <a:r>
              <a:rPr lang="en-US" sz="3000" dirty="0"/>
              <a:t>()</a:t>
            </a:r>
          </a:p>
          <a:p>
            <a:pPr lvl="1" algn="l">
              <a:buNone/>
            </a:pPr>
            <a:endParaRPr lang="en-US" sz="3000" dirty="0"/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#15: Strings (cont..)</a:t>
            </a:r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15415" y="1875155"/>
            <a:ext cx="6591935" cy="397129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IN" altLang="en-US" sz="1700" u="sng" dirty="0"/>
              <a:t>compareTo( ):</a:t>
            </a:r>
            <a:endParaRPr lang="en-US" sz="1700" u="sng" dirty="0"/>
          </a:p>
          <a:p>
            <a:pPr algn="l"/>
            <a:r>
              <a:rPr lang="en-US" sz="1700" dirty="0"/>
              <a:t>Compares two strings lexicographically. </a:t>
            </a:r>
          </a:p>
          <a:p>
            <a:pPr lvl="1" algn="l"/>
            <a:r>
              <a:rPr lang="en-US" sz="1700" dirty="0"/>
              <a:t>The result is a negative integer if this String object lexicographically precedes the argument string. </a:t>
            </a:r>
          </a:p>
          <a:p>
            <a:pPr lvl="1" algn="l"/>
            <a:r>
              <a:rPr lang="en-US" sz="1700" dirty="0"/>
              <a:t>The result is a positive integer if this String object lexicographically follows the argument string. </a:t>
            </a:r>
          </a:p>
          <a:p>
            <a:pPr lvl="1" algn="l"/>
            <a:r>
              <a:rPr lang="en-US" sz="1700" dirty="0"/>
              <a:t>The result is zero if the strings are equal.</a:t>
            </a:r>
          </a:p>
          <a:p>
            <a:pPr algn="l"/>
            <a:r>
              <a:rPr lang="en-US" sz="1700" dirty="0"/>
              <a:t>    String str1 = “</a:t>
            </a:r>
            <a:r>
              <a:rPr lang="en-IN" altLang="en-US" sz="1700" dirty="0"/>
              <a:t>CSE</a:t>
            </a:r>
            <a:r>
              <a:rPr lang="en-US" sz="1700" dirty="0"/>
              <a:t> Department”;</a:t>
            </a:r>
          </a:p>
          <a:p>
            <a:pPr marL="0" indent="0" algn="l">
              <a:buNone/>
            </a:pPr>
            <a:r>
              <a:rPr lang="en-US" sz="1700" dirty="0"/>
              <a:t>    String str2 = “IT Department”;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r>
              <a:rPr lang="en-IN" altLang="en-US" sz="1700" dirty="0" err="1"/>
              <a:t>i</a:t>
            </a:r>
            <a:r>
              <a:rPr lang="en-US" sz="1700" dirty="0" err="1"/>
              <a:t>nt</a:t>
            </a:r>
            <a:r>
              <a:rPr lang="en-US" sz="1700" dirty="0"/>
              <a:t> result;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r>
              <a:rPr lang="en-US" sz="1700" dirty="0"/>
              <a:t>result= str1.compareTo(str2);</a:t>
            </a:r>
          </a:p>
          <a:p>
            <a:pPr lvl="1" algn="l"/>
            <a:r>
              <a:rPr lang="en-US" sz="1700" dirty="0"/>
              <a:t>Similarly </a:t>
            </a:r>
            <a:r>
              <a:rPr lang="en-US" sz="1700" dirty="0" err="1"/>
              <a:t>compareToIgnoreCase</a:t>
            </a:r>
            <a:r>
              <a:rPr lang="en-US" sz="1700" dirty="0"/>
              <a:t>()</a:t>
            </a:r>
          </a:p>
          <a:p>
            <a:pPr algn="l"/>
            <a:endParaRPr lang="en-US" sz="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63955" y="2216785"/>
            <a:ext cx="6591985" cy="37776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IN" altLang="en-US" u="sng" dirty="0"/>
              <a:t>indexOf( ):</a:t>
            </a:r>
            <a:endParaRPr lang="en-US" u="sng" dirty="0"/>
          </a:p>
          <a:p>
            <a:pPr algn="l"/>
            <a:r>
              <a:rPr lang="en-US" dirty="0"/>
              <a:t>Searches for the first occurrence of a character or substring. Returns -1 if the character does not occur.</a:t>
            </a:r>
          </a:p>
          <a:p>
            <a:pPr marL="0" indent="0" algn="l">
              <a:buNone/>
            </a:pPr>
            <a:endParaRPr lang="en-US" dirty="0"/>
          </a:p>
          <a:p>
            <a:pPr algn="l">
              <a:lnSpc>
                <a:spcPct val="90000"/>
              </a:lnSpc>
            </a:pPr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“How was your day today?”;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str.indexof</a:t>
            </a:r>
            <a:r>
              <a:rPr lang="en-US" dirty="0"/>
              <a:t>(‘a’); // 5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str.indexOf</a:t>
            </a:r>
            <a:r>
              <a:rPr lang="en-US" dirty="0"/>
              <a:t>(“was”); //4</a:t>
            </a:r>
          </a:p>
          <a:p>
            <a:pPr marL="0" indent="0" algn="l">
              <a:buNone/>
            </a:pPr>
            <a:endParaRPr lang="en-US" dirty="0"/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332815" y="2309495"/>
            <a:ext cx="6591985" cy="37776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IN" altLang="en-US" u="sng" dirty="0"/>
              <a:t>lastIndexOf( ):</a:t>
            </a:r>
            <a:endParaRPr lang="en-US" u="sng" dirty="0"/>
          </a:p>
          <a:p>
            <a:pPr algn="l"/>
            <a:r>
              <a:rPr lang="en-US" dirty="0"/>
              <a:t>Searches for the last occurrence of a character or substring.</a:t>
            </a:r>
          </a:p>
          <a:p>
            <a:pPr algn="l">
              <a:lnSpc>
                <a:spcPct val="90000"/>
              </a:lnSpc>
            </a:pPr>
            <a:endParaRPr lang="en-US" dirty="0"/>
          </a:p>
          <a:p>
            <a:pPr algn="l">
              <a:lnSpc>
                <a:spcPct val="90000"/>
              </a:lnSpc>
            </a:pPr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“How was your day today?”;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endParaRPr lang="en-US" dirty="0" err="1"/>
          </a:p>
          <a:p>
            <a:pPr algn="l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 err="1"/>
              <a:t>str.</a:t>
            </a:r>
            <a:r>
              <a:rPr lang="en-IN" altLang="en-US" dirty="0" err="1"/>
              <a:t>lastIndexO</a:t>
            </a:r>
            <a:r>
              <a:rPr lang="en-US" dirty="0" err="1"/>
              <a:t>f</a:t>
            </a:r>
            <a:r>
              <a:rPr lang="en-US" dirty="0"/>
              <a:t>(‘a’); // 20</a:t>
            </a:r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06475" y="2216785"/>
            <a:ext cx="6591985" cy="377762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IN" altLang="en-US" u="sng" dirty="0"/>
              <a:t>substring( ):</a:t>
            </a:r>
            <a:endParaRPr lang="en-US" u="sng" dirty="0"/>
          </a:p>
          <a:p>
            <a:pPr algn="l"/>
            <a:r>
              <a:rPr lang="en-US" dirty="0"/>
              <a:t>Returns a new string that is a substring of this string. The substring begins with the character at the specified index and extends to the end of this string.</a:t>
            </a:r>
          </a:p>
          <a:p>
            <a:pPr marL="0" indent="0" algn="l">
              <a:buNone/>
            </a:pPr>
            <a:endParaRPr lang="en-US" dirty="0"/>
          </a:p>
          <a:p>
            <a:pPr algn="l"/>
            <a:r>
              <a:rPr lang="en-US" dirty="0"/>
              <a:t>"</a:t>
            </a:r>
            <a:r>
              <a:rPr lang="en-US" dirty="0" err="1"/>
              <a:t>unhappy".substring</a:t>
            </a:r>
            <a:r>
              <a:rPr lang="en-US" dirty="0"/>
              <a:t>(2) returns "happy" </a:t>
            </a:r>
          </a:p>
          <a:p>
            <a:pPr marL="0" indent="0" algn="l">
              <a:buNone/>
            </a:pPr>
            <a:endParaRPr lang="en-US" dirty="0"/>
          </a:p>
          <a:p>
            <a:pPr algn="l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“How was your day today?”;</a:t>
            </a:r>
          </a:p>
          <a:p>
            <a:pPr marL="0" indent="0" algn="l">
              <a:buNone/>
            </a:pPr>
            <a:r>
              <a:rPr lang="en-US" dirty="0"/>
              <a:t> String str2 = </a:t>
            </a:r>
            <a:r>
              <a:rPr lang="en-US" dirty="0" err="1"/>
              <a:t>str.substring</a:t>
            </a:r>
            <a:r>
              <a:rPr lang="en-US" dirty="0"/>
              <a:t>(8);//your day today</a:t>
            </a:r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36015" y="2152015"/>
            <a:ext cx="6591985" cy="37776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IN" altLang="en-US" u="sng" dirty="0"/>
              <a:t>concat( ):</a:t>
            </a:r>
            <a:endParaRPr lang="en-US" u="sng" dirty="0"/>
          </a:p>
          <a:p>
            <a:pPr algn="l"/>
            <a:r>
              <a:rPr lang="en-US" dirty="0"/>
              <a:t>Concatenates the specified string to the end of this string. </a:t>
            </a:r>
          </a:p>
          <a:p>
            <a:pPr algn="l"/>
            <a:r>
              <a:rPr lang="en-US" dirty="0"/>
              <a:t>"to".</a:t>
            </a:r>
            <a:r>
              <a:rPr lang="en-US" dirty="0" err="1"/>
              <a:t>concat</a:t>
            </a:r>
            <a:r>
              <a:rPr lang="en-US" dirty="0"/>
              <a:t>("get").</a:t>
            </a:r>
            <a:r>
              <a:rPr lang="en-US" dirty="0" err="1"/>
              <a:t>concat</a:t>
            </a:r>
            <a:r>
              <a:rPr lang="en-US" dirty="0"/>
              <a:t>("her") returns  "together" </a:t>
            </a:r>
          </a:p>
          <a:p>
            <a:pPr algn="l"/>
            <a:endParaRPr lang="en-US" dirty="0"/>
          </a:p>
          <a:p>
            <a:pPr algn="l"/>
            <a:r>
              <a:rPr lang="en-IN" dirty="0"/>
              <a:t>     String s1=“hello”;</a:t>
            </a:r>
          </a:p>
          <a:p>
            <a:pPr marL="0" indent="0" algn="l">
              <a:buNone/>
            </a:pPr>
            <a:r>
              <a:rPr lang="en-IN" dirty="0"/>
              <a:t>     String s2=“welcome”;</a:t>
            </a:r>
          </a:p>
          <a:p>
            <a:pPr marL="0" indent="0" algn="l">
              <a:buNone/>
            </a:pPr>
            <a:r>
              <a:rPr lang="en-IN" dirty="0"/>
              <a:t>     String s3=s1.concat(s2);//</a:t>
            </a:r>
            <a:r>
              <a:rPr lang="en-IN" dirty="0" err="1"/>
              <a:t>hellowelcome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87624" y="2133600"/>
            <a:ext cx="7704855" cy="377762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IN" altLang="en-US" u="sng" dirty="0"/>
              <a:t>replace( ):</a:t>
            </a:r>
            <a:endParaRPr lang="en-US" u="sng" dirty="0"/>
          </a:p>
          <a:p>
            <a:pPr algn="l"/>
            <a:r>
              <a:rPr lang="en-US" dirty="0"/>
              <a:t>Returns a new string resulting from replacing all occurrences of </a:t>
            </a:r>
            <a:r>
              <a:rPr lang="en-US" dirty="0" err="1"/>
              <a:t>oldChar</a:t>
            </a:r>
            <a:r>
              <a:rPr lang="en-US" dirty="0"/>
              <a:t> in this string with </a:t>
            </a:r>
            <a:r>
              <a:rPr lang="en-US" dirty="0" err="1"/>
              <a:t>newChar</a:t>
            </a:r>
            <a:r>
              <a:rPr lang="en-US" dirty="0"/>
              <a:t>.</a:t>
            </a:r>
          </a:p>
          <a:p>
            <a:pPr algn="l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pPr algn="l">
              <a:buNone/>
            </a:pPr>
            <a:endParaRPr lang="en-US" sz="2000" dirty="0"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US" sz="2000" dirty="0">
                <a:latin typeface="Courier New" panose="02070309020205020404" pitchFamily="49" charset="0"/>
              </a:rPr>
              <a:t>replace(char </a:t>
            </a:r>
            <a:r>
              <a:rPr lang="en-US" sz="2000" dirty="0" err="1">
                <a:latin typeface="Courier New" panose="02070309020205020404" pitchFamily="49" charset="0"/>
              </a:rPr>
              <a:t>oldChar</a:t>
            </a:r>
            <a:r>
              <a:rPr lang="en-US" sz="2000" dirty="0">
                <a:latin typeface="Courier New" panose="02070309020205020404" pitchFamily="49" charset="0"/>
              </a:rPr>
              <a:t>, char </a:t>
            </a:r>
            <a:r>
              <a:rPr lang="en-US" sz="2000" dirty="0" err="1">
                <a:latin typeface="Courier New" panose="02070309020205020404" pitchFamily="49" charset="0"/>
              </a:rPr>
              <a:t>newChar</a:t>
            </a:r>
            <a:r>
              <a:rPr lang="en-US" sz="2000" dirty="0">
                <a:latin typeface="Courier New" panose="02070309020205020404" pitchFamily="49" charset="0"/>
              </a:rPr>
              <a:t>)</a:t>
            </a:r>
          </a:p>
          <a:p>
            <a:pPr algn="l">
              <a:buNone/>
            </a:pPr>
            <a:endParaRPr lang="en-US" dirty="0">
              <a:latin typeface="Courier New" panose="02070309020205020404" pitchFamily="49" charset="0"/>
            </a:endParaRPr>
          </a:p>
          <a:p>
            <a:pPr algn="l">
              <a:buNone/>
            </a:pPr>
            <a:r>
              <a:rPr lang="en-US" dirty="0">
                <a:latin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</a:rPr>
              <a:t>mesquite in your cellar“ .replace('e', 'o') returns "mosquito in your collar"</a:t>
            </a:r>
            <a:r>
              <a:rPr lang="en-US" sz="2000" dirty="0"/>
              <a:t>  </a:t>
            </a:r>
          </a:p>
          <a:p>
            <a:pPr marL="0" indent="0" algn="l"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Large Programs are divided into sequence of functions (Procedures)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Each procedure can be called by another procedure during execution by calling it using its 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In POP main focus is on procedures only not on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Follows “Top-Down Approach”.</a:t>
            </a:r>
          </a:p>
          <a:p>
            <a:pPr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oriented programming (POP)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43636" y="3631172"/>
            <a:ext cx="12202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1670" y="3714752"/>
            <a:ext cx="11624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4810" y="3702610"/>
            <a:ext cx="11624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7686" y="2714620"/>
            <a:ext cx="10239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Program </a:t>
            </a:r>
          </a:p>
        </p:txBody>
      </p:sp>
      <p:cxnSp>
        <p:nvCxnSpPr>
          <p:cNvPr id="10" name="Straight Connector 9"/>
          <p:cNvCxnSpPr>
            <a:stCxn id="8" idx="2"/>
          </p:cNvCxnSpPr>
          <p:nvPr/>
        </p:nvCxnSpPr>
        <p:spPr>
          <a:xfrm rot="5400000">
            <a:off x="4726913" y="3214792"/>
            <a:ext cx="273612" cy="1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71736" y="3357562"/>
            <a:ext cx="40719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2428860" y="350043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4715670" y="349964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6500032" y="349964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String methods</a:t>
            </a:r>
            <a:br>
              <a:rPr lang="en-IN" altLang="en-US"/>
            </a:b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38505" y="2152015"/>
            <a:ext cx="6591985" cy="37776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 err="1"/>
              <a:t>toLowerCase</a:t>
            </a:r>
            <a:r>
              <a:rPr lang="en-US" b="1" dirty="0"/>
              <a:t>():</a:t>
            </a:r>
            <a:r>
              <a:rPr lang="en-US" dirty="0"/>
              <a:t> Converts all of the characters in a String to lower case.</a:t>
            </a:r>
          </a:p>
          <a:p>
            <a:pPr algn="l"/>
            <a:r>
              <a:rPr lang="en-US" b="1" dirty="0" err="1"/>
              <a:t>toUpperCase</a:t>
            </a:r>
            <a:r>
              <a:rPr lang="en-US" b="1" dirty="0"/>
              <a:t>():</a:t>
            </a:r>
            <a:r>
              <a:rPr lang="en-US" dirty="0"/>
              <a:t> Converts all of the characters in this String to upper case.</a:t>
            </a:r>
          </a:p>
          <a:p>
            <a:pPr algn="l">
              <a:buNone/>
            </a:pPr>
            <a:r>
              <a:rPr lang="en-US" dirty="0">
                <a:latin typeface="Courier New" panose="02070309020205020404" pitchFamily="49" charset="0"/>
              </a:rPr>
              <a:t>“HELLO THERE”.</a:t>
            </a:r>
            <a:r>
              <a:rPr lang="en-US" dirty="0" err="1">
                <a:latin typeface="Courier New" panose="02070309020205020404" pitchFamily="49" charset="0"/>
              </a:rPr>
              <a:t>toLowerCase</a:t>
            </a:r>
            <a:r>
              <a:rPr lang="en-US" dirty="0">
                <a:latin typeface="Courier New" panose="02070309020205020404" pitchFamily="49" charset="0"/>
              </a:rPr>
              <a:t>();</a:t>
            </a:r>
          </a:p>
          <a:p>
            <a:pPr algn="l">
              <a:buNone/>
            </a:pPr>
            <a:r>
              <a:rPr lang="en-US" dirty="0">
                <a:latin typeface="Courier New" panose="02070309020205020404" pitchFamily="49" charset="0"/>
              </a:rPr>
              <a:t>“hello there”.</a:t>
            </a:r>
            <a:r>
              <a:rPr lang="en-US" dirty="0" err="1">
                <a:latin typeface="Courier New" panose="02070309020205020404" pitchFamily="49" charset="0"/>
              </a:rPr>
              <a:t>toUpperCase</a:t>
            </a:r>
            <a:r>
              <a:rPr lang="en-US" dirty="0">
                <a:latin typeface="Courier New" panose="02070309020205020404" pitchFamily="49" charset="0"/>
              </a:rPr>
              <a:t>();</a:t>
            </a:r>
          </a:p>
          <a:p>
            <a:pPr algn="l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Experiment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76300" y="2198370"/>
            <a:ext cx="6591985" cy="3777622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pPr marL="0" indent="0" algn="ctr">
              <a:buNone/>
            </a:pPr>
            <a:r>
              <a:rPr lang="en-IN" sz="4000" b="1" dirty="0"/>
              <a:t>Write a Java program to demonstrate String handling methods.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#16: Methods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8229600" cy="2449195"/>
          </a:xfrm>
        </p:spPr>
        <p:txBody>
          <a:bodyPr>
            <a:normAutofit lnSpcReduction="10000"/>
          </a:bodyPr>
          <a:lstStyle/>
          <a:p>
            <a:pPr algn="l"/>
            <a:r>
              <a:t>A method is a block of code or collection of statements or a set of code grouped together to perform a certain task or operation.</a:t>
            </a:r>
          </a:p>
          <a:p>
            <a:pPr algn="l"/>
            <a:r>
              <a:rPr lang="en-IN" altLang="en-US"/>
              <a:t>It provides the reusability of code.</a:t>
            </a:r>
          </a:p>
          <a:p>
            <a:pPr algn="l"/>
            <a:r>
              <a:rPr lang="en-IN" altLang="en-US"/>
              <a:t>Naming a Method:</a:t>
            </a:r>
          </a:p>
          <a:p>
            <a:pPr algn="l"/>
            <a:r>
              <a:rPr lang="en-IN" altLang="en-US">
                <a:sym typeface="+mn-ea"/>
              </a:rPr>
              <a:t>M</a:t>
            </a:r>
            <a:r>
              <a:rPr lang="en-US">
                <a:sym typeface="+mn-ea"/>
              </a:rPr>
              <a:t>ethod name must start with a lowercase letter</a:t>
            </a:r>
            <a:endParaRPr lang="en-US"/>
          </a:p>
          <a:p>
            <a:pPr algn="l"/>
            <a:r>
              <a:rPr lang="en-US">
                <a:sym typeface="+mn-ea"/>
              </a:rPr>
              <a:t>In the multi-word method name, the first letter of each word must be in uppercase except the first word</a:t>
            </a:r>
            <a:r>
              <a:rPr lang="en-IN" altLang="en-US">
                <a:sym typeface="+mn-ea"/>
              </a:rPr>
              <a:t>.</a:t>
            </a:r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Methods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189220" y="4232275"/>
            <a:ext cx="206184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altLang="en-US"/>
              <a:t>Example:</a:t>
            </a:r>
          </a:p>
          <a:p>
            <a:r>
              <a:rPr lang="en-IN" altLang="en-US"/>
              <a:t>     check()</a:t>
            </a:r>
          </a:p>
          <a:p>
            <a:r>
              <a:rPr lang="en-IN" altLang="en-US"/>
              <a:t>     sumOfNumbers()</a:t>
            </a:r>
          </a:p>
        </p:txBody>
      </p:sp>
      <p:sp>
        <p:nvSpPr>
          <p:cNvPr id="17" name="Content Placeholder 1"/>
          <p:cNvSpPr>
            <a:spLocks noGrp="1"/>
          </p:cNvSpPr>
          <p:nvPr/>
        </p:nvSpPr>
        <p:spPr>
          <a:xfrm>
            <a:off x="556260" y="4716780"/>
            <a:ext cx="8229600" cy="237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t>There are two types of methods in Java:</a:t>
            </a:r>
          </a:p>
          <a:p>
            <a:pPr algn="l"/>
            <a:endParaRPr/>
          </a:p>
          <a:p>
            <a:pPr marL="457200" indent="-457200" algn="l">
              <a:buAutoNum type="arabicPeriod"/>
            </a:pPr>
            <a:r>
              <a:t>Predefined Method</a:t>
            </a:r>
          </a:p>
          <a:p>
            <a:pPr marL="457200" indent="-457200" algn="l">
              <a:buAutoNum type="arabicPeriod"/>
            </a:pPr>
            <a:r>
              <a:t>User-defined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16" grpId="0" animBg="1"/>
      <p:bldP spid="16" grpId="1" animBg="1"/>
      <p:bldP spid="17" grpId="0"/>
      <p:bldP spid="17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M</a:t>
            </a:r>
            <a:r>
              <a:rPr lang="en-US"/>
              <a:t>ethod that is already defined in the Java class libraries is known as predefined methods</a:t>
            </a:r>
            <a:r>
              <a:rPr lang="en-IN" altLang="en-US"/>
              <a:t>.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Also called  standard library method or built-in method.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Examples: length(), equals(), compareTo(), sqrt(), etc.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Import related package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</a:t>
            </a:r>
            <a:r>
              <a:rPr lang="en-IN" altLang="en-US"/>
              <a:t>-</a:t>
            </a:r>
            <a:r>
              <a:rPr lang="en-US"/>
              <a:t>defined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8229600" cy="1200785"/>
          </a:xfrm>
        </p:spPr>
        <p:txBody>
          <a:bodyPr/>
          <a:lstStyle/>
          <a:p>
            <a:pPr algn="l"/>
            <a:r>
              <a:rPr lang="en-US"/>
              <a:t>The method written by the user or programmer is known as a user-defined method</a:t>
            </a:r>
          </a:p>
          <a:p>
            <a:pPr algn="l"/>
            <a:r>
              <a:rPr lang="en-IN" altLang="en-US"/>
              <a:t>We can modify the method according to our requirement.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User-defined Method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3756660"/>
            <a:ext cx="6115050" cy="1350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8229600" cy="4361180"/>
          </a:xfrm>
        </p:spPr>
        <p:txBody>
          <a:bodyPr>
            <a:normAutofit fontScale="87500" lnSpcReduction="20000"/>
          </a:bodyPr>
          <a:lstStyle/>
          <a:p>
            <a:pPr algn="l"/>
            <a:r>
              <a:rPr lang="en-US" b="1" u="sng"/>
              <a:t>Access Specifier:</a:t>
            </a:r>
            <a:r>
              <a:rPr lang="en-US"/>
              <a:t> </a:t>
            </a:r>
          </a:p>
          <a:p>
            <a:pPr algn="l"/>
            <a:r>
              <a:rPr lang="en-US"/>
              <a:t>   Access specifier or modifier is the access type of the method. It specifies the visibility of the method. Java provides four types of access specifier:</a:t>
            </a:r>
          </a:p>
          <a:p>
            <a:pPr algn="l"/>
            <a:endParaRPr lang="en-US"/>
          </a:p>
          <a:p>
            <a:pPr algn="l"/>
            <a:r>
              <a:rPr lang="en-US" b="1" u="sng"/>
              <a:t>Public</a:t>
            </a:r>
            <a:r>
              <a:rPr lang="en-US"/>
              <a:t>: The method is accessible by all classes when we use public specifier in our application.</a:t>
            </a:r>
          </a:p>
          <a:p>
            <a:pPr algn="l"/>
            <a:endParaRPr lang="en-US"/>
          </a:p>
          <a:p>
            <a:pPr algn="l"/>
            <a:r>
              <a:rPr lang="en-US" b="1" u="sng"/>
              <a:t>Private</a:t>
            </a:r>
            <a:r>
              <a:rPr lang="en-US"/>
              <a:t>: When we use a private access specifier, the method is accessible only in the classes in which it is defined.</a:t>
            </a:r>
          </a:p>
          <a:p>
            <a:pPr algn="l"/>
            <a:endParaRPr lang="en-US"/>
          </a:p>
          <a:p>
            <a:pPr algn="l"/>
            <a:r>
              <a:rPr lang="en-US" b="1" u="sng"/>
              <a:t>Protected:</a:t>
            </a:r>
            <a:r>
              <a:rPr lang="en-US"/>
              <a:t> When we use protected access specifier, the method is accessible within the same package or subclasses in a different package.</a:t>
            </a:r>
          </a:p>
          <a:p>
            <a:pPr algn="l"/>
            <a:endParaRPr lang="en-US"/>
          </a:p>
          <a:p>
            <a:pPr algn="l"/>
            <a:r>
              <a:rPr lang="en-US" b="1" u="sng"/>
              <a:t>Default:</a:t>
            </a:r>
            <a:r>
              <a:rPr lang="en-US"/>
              <a:t> When we do not use any access specifier in the method declaration, Java uses default access specifier by default. It is visible only from the same package only.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12445"/>
            <a:ext cx="6115050" cy="1350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1763395"/>
            <a:ext cx="8229600" cy="4636770"/>
          </a:xfrm>
        </p:spPr>
        <p:txBody>
          <a:bodyPr>
            <a:normAutofit fontScale="90000" lnSpcReduction="10000"/>
          </a:bodyPr>
          <a:lstStyle/>
          <a:p>
            <a:pPr algn="l"/>
            <a:r>
              <a:rPr lang="en-US"/>
              <a:t>Return Type: </a:t>
            </a:r>
          </a:p>
          <a:p>
            <a:pPr algn="l"/>
            <a:r>
              <a:rPr lang="en-US"/>
              <a:t>Return type is a data type that the method returns.  </a:t>
            </a:r>
          </a:p>
          <a:p>
            <a:pPr algn="l"/>
            <a:r>
              <a:rPr lang="en-US"/>
              <a:t>If the method does not return anything, we use void keyword.</a:t>
            </a:r>
          </a:p>
          <a:p>
            <a:pPr algn="l"/>
            <a:endParaRPr lang="en-US"/>
          </a:p>
          <a:p>
            <a:pPr algn="l"/>
            <a:r>
              <a:rPr lang="en-US"/>
              <a:t>Method Name: </a:t>
            </a:r>
          </a:p>
          <a:p>
            <a:pPr algn="l"/>
            <a:r>
              <a:rPr lang="en-US"/>
              <a:t>It is a unique name that is used to define the name of a method. </a:t>
            </a:r>
          </a:p>
          <a:p>
            <a:pPr algn="l"/>
            <a:r>
              <a:rPr lang="en-US"/>
              <a:t>A method is invoked by its name.</a:t>
            </a:r>
          </a:p>
          <a:p>
            <a:pPr algn="l"/>
            <a:endParaRPr lang="en-US"/>
          </a:p>
          <a:p>
            <a:pPr algn="l"/>
            <a:r>
              <a:rPr lang="en-US"/>
              <a:t>Parameter List: </a:t>
            </a:r>
          </a:p>
          <a:p>
            <a:pPr algn="l"/>
            <a:r>
              <a:rPr lang="en-US"/>
              <a:t>It is the list of parameters separated by a comma and enclosed in the pair of parentheses. It contains the data type and variable name. If the method has no parameter, left the parentheses blank.</a:t>
            </a:r>
          </a:p>
          <a:p>
            <a:pPr algn="l"/>
            <a:endParaRPr lang="en-US"/>
          </a:p>
          <a:p>
            <a:pPr algn="l"/>
            <a:r>
              <a:rPr lang="en-US"/>
              <a:t>Method Body: It is a part of the method declaration. It contains all the actions to be performed. It is enclosed within the pair of curly braces.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30" y="412750"/>
            <a:ext cx="6115050" cy="1350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272665" y="1226820"/>
            <a:ext cx="5130165" cy="563118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IN" altLang="en-US">
                <a:solidFill>
                  <a:schemeClr val="bg1"/>
                </a:solidFill>
              </a:rPr>
              <a:t>class Example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{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  public static void main(String[] args)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  {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      int a = 15;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      int b = 5;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      Example e=new Example();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      int c = e.</a:t>
            </a:r>
            <a:r>
              <a:rPr lang="en-IN" altLang="en-US" b="1">
                <a:solidFill>
                  <a:srgbClr val="0070C0"/>
                </a:solidFill>
              </a:rPr>
              <a:t>minNumber</a:t>
            </a:r>
            <a:r>
              <a:rPr lang="en-IN" altLang="en-US">
                <a:solidFill>
                  <a:schemeClr val="bg1"/>
                </a:solidFill>
              </a:rPr>
              <a:t>(a, b);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      System.out.println("Minimum Value = " + c);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   }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  </a:t>
            </a:r>
            <a:r>
              <a:rPr lang="en-IN" altLang="en-US" b="1">
                <a:solidFill>
                  <a:srgbClr val="0070C0"/>
                </a:solidFill>
              </a:rPr>
              <a:t> public  int minNumber(int n1, int n2) </a:t>
            </a:r>
          </a:p>
          <a:p>
            <a:pPr algn="l"/>
            <a:r>
              <a:rPr lang="en-IN" altLang="en-US" b="1">
                <a:solidFill>
                  <a:srgbClr val="0070C0"/>
                </a:solidFill>
              </a:rPr>
              <a:t>  {</a:t>
            </a:r>
          </a:p>
          <a:p>
            <a:pPr algn="l"/>
            <a:r>
              <a:rPr lang="en-IN" altLang="en-US" b="1">
                <a:solidFill>
                  <a:srgbClr val="0070C0"/>
                </a:solidFill>
              </a:rPr>
              <a:t>      int min;</a:t>
            </a:r>
          </a:p>
          <a:p>
            <a:pPr algn="l"/>
            <a:r>
              <a:rPr lang="en-IN" altLang="en-US" b="1">
                <a:solidFill>
                  <a:srgbClr val="0070C0"/>
                </a:solidFill>
              </a:rPr>
              <a:t>      if (n1 &gt; n2)</a:t>
            </a:r>
          </a:p>
          <a:p>
            <a:pPr algn="l"/>
            <a:r>
              <a:rPr lang="en-IN" altLang="en-US" b="1">
                <a:solidFill>
                  <a:srgbClr val="0070C0"/>
                </a:solidFill>
              </a:rPr>
              <a:t>         min = n2;</a:t>
            </a:r>
          </a:p>
          <a:p>
            <a:pPr algn="l"/>
            <a:r>
              <a:rPr lang="en-IN" altLang="en-US" b="1">
                <a:solidFill>
                  <a:srgbClr val="0070C0"/>
                </a:solidFill>
              </a:rPr>
              <a:t>      else</a:t>
            </a:r>
          </a:p>
          <a:p>
            <a:pPr algn="l"/>
            <a:r>
              <a:rPr lang="en-IN" altLang="en-US" b="1">
                <a:solidFill>
                  <a:srgbClr val="0070C0"/>
                </a:solidFill>
              </a:rPr>
              <a:t>         min = n1;</a:t>
            </a:r>
          </a:p>
          <a:p>
            <a:pPr algn="l"/>
            <a:r>
              <a:rPr lang="en-IN" altLang="en-US" b="1">
                <a:solidFill>
                  <a:srgbClr val="0070C0"/>
                </a:solidFill>
              </a:rPr>
              <a:t>    return min; </a:t>
            </a:r>
          </a:p>
          <a:p>
            <a:pPr algn="l"/>
            <a:r>
              <a:rPr lang="en-IN" altLang="en-US" b="1">
                <a:solidFill>
                  <a:srgbClr val="0070C0"/>
                </a:solidFill>
              </a:rPr>
              <a:t>   }</a:t>
            </a:r>
          </a:p>
          <a:p>
            <a:pPr algn="l"/>
            <a:r>
              <a:rPr lang="en-IN" altLang="en-US">
                <a:solidFill>
                  <a:schemeClr val="bg1"/>
                </a:solidFill>
              </a:rPr>
              <a:t>}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02815" y="-67945"/>
            <a:ext cx="5200015" cy="1403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#17: Constructors</a:t>
            </a:r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00034" y="1928802"/>
            <a:ext cx="8229600" cy="4265696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  Global variables can be accessed by all functions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  No security to data - Data can be freely moved from one procedure to another procedure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  If we need to change the type of data of global variable then we need to revise all the functions that are using this global variables. Failing this may result in errors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 POP does not model real world problems very well. Because functions are action oriented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/>
              <a:t> Examples: C, PASCAL, COBOL, BASIC, FORTRAN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oriented programming (POP)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8794" y="2571744"/>
            <a:ext cx="18340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Global Variables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57686" y="2500306"/>
            <a:ext cx="18340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Global Variables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0100" y="3571876"/>
            <a:ext cx="150913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1</a:t>
            </a:r>
          </a:p>
          <a:p>
            <a:endParaRPr lang="en-US" dirty="0"/>
          </a:p>
          <a:p>
            <a:r>
              <a:rPr lang="en-US" dirty="0"/>
              <a:t>Local variables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3240" y="3643314"/>
            <a:ext cx="150913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2</a:t>
            </a:r>
          </a:p>
          <a:p>
            <a:endParaRPr lang="en-US" dirty="0"/>
          </a:p>
          <a:p>
            <a:r>
              <a:rPr lang="en-US" dirty="0"/>
              <a:t>Local variables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29256" y="3571876"/>
            <a:ext cx="1491615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</a:t>
            </a:r>
            <a:r>
              <a:rPr lang="en-IN" altLang="en-US" dirty="0"/>
              <a:t>3</a:t>
            </a:r>
            <a:endParaRPr lang="en-US" dirty="0"/>
          </a:p>
          <a:p>
            <a:endParaRPr lang="en-US" dirty="0"/>
          </a:p>
          <a:p>
            <a:r>
              <a:rPr lang="en-US" dirty="0"/>
              <a:t>Local variables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143108" y="3000372"/>
            <a:ext cx="571504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14612" y="3000372"/>
            <a:ext cx="1214446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86050" y="3000372"/>
            <a:ext cx="3500462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 flipV="1">
            <a:off x="2285984" y="3000371"/>
            <a:ext cx="2786082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43504" y="3071810"/>
            <a:ext cx="1143008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V="1">
            <a:off x="4000496" y="3000372"/>
            <a:ext cx="1143008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bldLvl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8229600" cy="4316095"/>
          </a:xfrm>
        </p:spPr>
        <p:txBody>
          <a:bodyPr>
            <a:normAutofit fontScale="9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 constructor initializes an object when it is created</a:t>
            </a:r>
            <a:r>
              <a:rPr lang="en-IN" altLang="en-US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we use a constructor to give initial values to the instance variables defined by the class, or to perform any other start-up procedures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It has the same name as the class in which it resides.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It is syntactically similar to a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At the time of calling constructor, memory for the object is allocated in the memory.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Every time an object is created using the new() keyword, at least one constructor is called.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It calls a default constructor if there is no constructor available in the class. In such case, Java compiler provides a default constructor by default(initializes all member variables to zero)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Once we define our own constructor, the default constructor is no longer used.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+mn-ea"/>
              </a:rPr>
              <a:t>Constructors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Rules for creating Java constructor</a:t>
            </a:r>
          </a:p>
          <a:p>
            <a:pPr algn="l"/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Constructor name must be the same as its class name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 Constructor must have no explicit return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 Java constructor cannot be abstract, static, final, and synchronized</a:t>
            </a:r>
          </a:p>
          <a:p>
            <a:pPr algn="l">
              <a:buFont typeface="Arial" panose="020B0604020202020204" pitchFamily="34" charset="0"/>
            </a:pPr>
            <a:endParaRPr lang="en-US"/>
          </a:p>
          <a:p>
            <a:pPr algn="l">
              <a:buFont typeface="Arial" panose="020B0604020202020204" pitchFamily="34" charset="0"/>
            </a:pPr>
            <a:r>
              <a:rPr lang="en-US"/>
              <a:t>There are two types of constructors in Java:</a:t>
            </a:r>
          </a:p>
          <a:p>
            <a:pPr algn="l">
              <a:buFont typeface="Arial" panose="020B0604020202020204" pitchFamily="34" charset="0"/>
            </a:pPr>
            <a:endParaRPr lang="en-US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IN" altLang="en-US"/>
              <a:t>No</a:t>
            </a:r>
            <a:r>
              <a:rPr lang="en-US"/>
              <a:t>-arg</a:t>
            </a:r>
            <a:r>
              <a:rPr lang="en-IN" altLang="en-US"/>
              <a:t>uments</a:t>
            </a:r>
            <a:r>
              <a:rPr lang="en-US"/>
              <a:t> constructor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/>
              <a:t>Parameterized constructor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+mn-ea"/>
              </a:rPr>
              <a:t>Constructors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431915" y="4341495"/>
            <a:ext cx="1701165" cy="20300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/>
              <a:t>Syntax:</a:t>
            </a:r>
            <a:endParaRPr lang="en-US"/>
          </a:p>
          <a:p>
            <a:pPr algn="l"/>
            <a:r>
              <a:rPr lang="en-US"/>
              <a:t>class ClassName 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ClassName()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}</a:t>
            </a:r>
          </a:p>
          <a:p>
            <a:pPr algn="l"/>
            <a:r>
              <a:rPr lang="en-US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5" grpId="0" animBg="1"/>
      <p:bldP spid="5" grpId="1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N</a:t>
            </a:r>
            <a:r>
              <a:rPr lang="en-US"/>
              <a:t>o argument constructors of Java does not accept any parameters.</a:t>
            </a:r>
          </a:p>
          <a:p>
            <a:pPr algn="l"/>
            <a:r>
              <a:rPr lang="en-IN" altLang="en-US"/>
              <a:t>Instance variables of a method will be initialized with fixed values for all objects.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No</a:t>
            </a:r>
            <a:r>
              <a:rPr lang="en-US">
                <a:sym typeface="+mn-ea"/>
              </a:rPr>
              <a:t>-arg</a:t>
            </a:r>
            <a:r>
              <a:rPr lang="en-IN" altLang="en-US">
                <a:sym typeface="+mn-ea"/>
              </a:rPr>
              <a:t>uments</a:t>
            </a:r>
            <a:r>
              <a:rPr lang="en-US">
                <a:sym typeface="+mn-ea"/>
              </a:rPr>
              <a:t> constructor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317115" y="3195320"/>
            <a:ext cx="2363470" cy="2861310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Example:</a:t>
            </a:r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Public class MyClass 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Int num;</a:t>
            </a:r>
          </a:p>
          <a:p>
            <a:pPr algn="l"/>
            <a:r>
              <a:rPr lang="en-US"/>
              <a:t>   MyClass()</a:t>
            </a:r>
          </a:p>
          <a:p>
            <a:pPr algn="l"/>
            <a:r>
              <a:rPr lang="en-US"/>
              <a:t>   {</a:t>
            </a:r>
          </a:p>
          <a:p>
            <a:pPr algn="l"/>
            <a:r>
              <a:rPr lang="en-US"/>
              <a:t>      num = 10;</a:t>
            </a:r>
          </a:p>
          <a:p>
            <a:pPr algn="l"/>
            <a:r>
              <a:rPr lang="en-US"/>
              <a:t>   }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91440" y="3195320"/>
            <a:ext cx="2157730" cy="20300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Syntax:</a:t>
            </a:r>
            <a:endParaRPr lang="en-US"/>
          </a:p>
          <a:p>
            <a:pPr algn="l"/>
            <a:r>
              <a:rPr lang="en-US"/>
              <a:t>class ClassName {</a:t>
            </a:r>
          </a:p>
          <a:p>
            <a:pPr algn="l"/>
            <a:r>
              <a:rPr lang="en-US"/>
              <a:t>   ClassName()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</a:t>
            </a:r>
            <a:r>
              <a:rPr lang="en-IN" altLang="en-US"/>
              <a:t>var_name=value;</a:t>
            </a:r>
            <a:endParaRPr lang="en-US"/>
          </a:p>
          <a:p>
            <a:pPr algn="l"/>
            <a:r>
              <a:rPr lang="en-US"/>
              <a:t>   }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749165" y="3195320"/>
            <a:ext cx="4542790" cy="2584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/>
              <a:t>class </a:t>
            </a:r>
            <a:r>
              <a:rPr lang="en-IN" altLang="en-US"/>
              <a:t>Example</a:t>
            </a:r>
            <a:r>
              <a:rPr lang="en-US"/>
              <a:t> 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public static void main(String args[]) 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  MyClass </a:t>
            </a:r>
            <a:r>
              <a:rPr lang="en-IN" altLang="en-US"/>
              <a:t>o</a:t>
            </a:r>
            <a:r>
              <a:rPr lang="en-US"/>
              <a:t>1 = new MyClass();</a:t>
            </a:r>
          </a:p>
          <a:p>
            <a:pPr algn="l"/>
            <a:r>
              <a:rPr lang="en-US"/>
              <a:t>      MyClass </a:t>
            </a:r>
            <a:r>
              <a:rPr lang="en-IN" altLang="en-US"/>
              <a:t>o</a:t>
            </a:r>
            <a:r>
              <a:rPr lang="en-US"/>
              <a:t>2 = new MyClass();</a:t>
            </a:r>
          </a:p>
          <a:p>
            <a:pPr algn="l"/>
            <a:r>
              <a:rPr lang="en-US"/>
              <a:t>      System.out.println(</a:t>
            </a:r>
            <a:r>
              <a:rPr lang="en-IN" altLang="en-US"/>
              <a:t>o</a:t>
            </a:r>
            <a:r>
              <a:rPr lang="en-US"/>
              <a:t>1.num + " " + </a:t>
            </a:r>
            <a:r>
              <a:rPr lang="en-IN" altLang="en-US"/>
              <a:t>o</a:t>
            </a:r>
            <a:r>
              <a:rPr lang="en-US"/>
              <a:t>2.num);</a:t>
            </a:r>
          </a:p>
          <a:p>
            <a:pPr algn="l"/>
            <a:r>
              <a:rPr lang="en-US"/>
              <a:t>   }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550025" y="5960745"/>
            <a:ext cx="141097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Output:</a:t>
            </a:r>
          </a:p>
          <a:p>
            <a:pPr algn="l"/>
            <a:r>
              <a:rPr lang="en-US"/>
              <a:t>            10 10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1676654"/>
            <a:ext cx="8229600" cy="4075176"/>
          </a:xfrm>
        </p:spPr>
        <p:txBody>
          <a:bodyPr/>
          <a:lstStyle/>
          <a:p>
            <a:pPr algn="l"/>
            <a:endParaRPr lang="en-IN" altLang="en-US"/>
          </a:p>
          <a:p>
            <a:pPr algn="l"/>
            <a:r>
              <a:rPr lang="en-IN" altLang="en-US"/>
              <a:t>The parameterized constructor is used to provide different values to distinct objects. However, you can provide the same values also.</a:t>
            </a:r>
          </a:p>
          <a:p>
            <a:pPr algn="l"/>
            <a:r>
              <a:rPr lang="en-IN" altLang="en-US"/>
              <a:t>A</a:t>
            </a:r>
            <a:r>
              <a:rPr lang="en-US"/>
              <a:t>ccepts one or more parameters</a:t>
            </a:r>
          </a:p>
          <a:p>
            <a:pPr algn="l"/>
            <a:r>
              <a:rPr lang="en-IN" altLang="en-US"/>
              <a:t>Parameters are added to a constructor in the same way that they are added to a method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Parameterized constructor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3660" y="3845560"/>
            <a:ext cx="2684145" cy="20300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Syntax:</a:t>
            </a:r>
            <a:endParaRPr lang="en-US"/>
          </a:p>
          <a:p>
            <a:pPr algn="l"/>
            <a:r>
              <a:rPr lang="en-US"/>
              <a:t>class ClassName {</a:t>
            </a:r>
          </a:p>
          <a:p>
            <a:pPr algn="l"/>
            <a:r>
              <a:rPr lang="en-US"/>
              <a:t>   ClassName(</a:t>
            </a:r>
            <a:r>
              <a:rPr lang="en-IN" altLang="en-US"/>
              <a:t>parameters </a:t>
            </a:r>
            <a:r>
              <a:rPr lang="en-US"/>
              <a:t>)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</a:t>
            </a:r>
            <a:r>
              <a:rPr lang="en-IN" altLang="en-US"/>
              <a:t>var_name=value;</a:t>
            </a:r>
            <a:endParaRPr lang="en-US"/>
          </a:p>
          <a:p>
            <a:pPr algn="l"/>
            <a:r>
              <a:rPr lang="en-US"/>
              <a:t>   }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856865" y="3709670"/>
            <a:ext cx="1820545" cy="2861310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 dirty="0"/>
              <a:t>Example: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class </a:t>
            </a:r>
            <a:r>
              <a:rPr lang="en-US" dirty="0" err="1"/>
              <a:t>MyClass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 int x;</a:t>
            </a:r>
          </a:p>
          <a:p>
            <a:pPr algn="l"/>
            <a:r>
              <a:rPr lang="en-US" dirty="0"/>
              <a:t>     </a:t>
            </a:r>
            <a:r>
              <a:rPr lang="en-US" dirty="0" err="1"/>
              <a:t>MyClass</a:t>
            </a:r>
            <a:r>
              <a:rPr lang="en-US" dirty="0"/>
              <a:t>(int </a:t>
            </a:r>
            <a:r>
              <a:rPr lang="en-US" dirty="0" err="1"/>
              <a:t>i</a:t>
            </a:r>
            <a:r>
              <a:rPr lang="en-US" dirty="0"/>
              <a:t> ) </a:t>
            </a:r>
          </a:p>
          <a:p>
            <a:pPr algn="l"/>
            <a:r>
              <a:rPr lang="en-US" dirty="0"/>
              <a:t>    {</a:t>
            </a:r>
          </a:p>
          <a:p>
            <a:pPr algn="l"/>
            <a:r>
              <a:rPr lang="en-US" dirty="0"/>
              <a:t>         x =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algn="l"/>
            <a:r>
              <a:rPr lang="en-US" dirty="0"/>
              <a:t>    }</a:t>
            </a:r>
          </a:p>
          <a:p>
            <a:pPr algn="l"/>
            <a:r>
              <a:rPr lang="en-IN" altLang="en-US" dirty="0"/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770755" y="3702050"/>
            <a:ext cx="4542790" cy="2584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/>
              <a:t> class </a:t>
            </a:r>
            <a:r>
              <a:rPr lang="en-IN" altLang="en-US"/>
              <a:t>Example</a:t>
            </a:r>
            <a:r>
              <a:rPr lang="en-US"/>
              <a:t> 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public static void main(String args[]) </a:t>
            </a:r>
          </a:p>
          <a:p>
            <a:pPr algn="l"/>
            <a:r>
              <a:rPr lang="en-US"/>
              <a:t>  {</a:t>
            </a:r>
          </a:p>
          <a:p>
            <a:pPr algn="l"/>
            <a:r>
              <a:rPr lang="en-US"/>
              <a:t>      MyClass </a:t>
            </a:r>
            <a:r>
              <a:rPr lang="en-IN" altLang="en-US"/>
              <a:t>o</a:t>
            </a:r>
            <a:r>
              <a:rPr lang="en-US"/>
              <a:t>1 = new MyClass(</a:t>
            </a:r>
            <a:r>
              <a:rPr lang="en-IN" altLang="en-US"/>
              <a:t>10</a:t>
            </a:r>
            <a:r>
              <a:rPr lang="en-US"/>
              <a:t>);</a:t>
            </a:r>
          </a:p>
          <a:p>
            <a:pPr algn="l"/>
            <a:r>
              <a:rPr lang="en-US"/>
              <a:t>      MyClass </a:t>
            </a:r>
            <a:r>
              <a:rPr lang="en-IN" altLang="en-US"/>
              <a:t>o</a:t>
            </a:r>
            <a:r>
              <a:rPr lang="en-US"/>
              <a:t>2 = new MyClass(</a:t>
            </a:r>
            <a:r>
              <a:rPr lang="en-IN" altLang="en-US"/>
              <a:t>20</a:t>
            </a:r>
            <a:r>
              <a:rPr lang="en-US"/>
              <a:t>);</a:t>
            </a:r>
          </a:p>
          <a:p>
            <a:pPr algn="l"/>
            <a:r>
              <a:rPr lang="en-US"/>
              <a:t>      System.out.println(</a:t>
            </a:r>
            <a:r>
              <a:rPr lang="en-IN" altLang="en-US"/>
              <a:t>o</a:t>
            </a:r>
            <a:r>
              <a:rPr lang="en-US"/>
              <a:t>1.num + " " + </a:t>
            </a:r>
            <a:r>
              <a:rPr lang="en-IN" altLang="en-US"/>
              <a:t>o</a:t>
            </a:r>
            <a:r>
              <a:rPr lang="en-US"/>
              <a:t>2.num);</a:t>
            </a:r>
          </a:p>
          <a:p>
            <a:pPr algn="l"/>
            <a:r>
              <a:rPr lang="en-US"/>
              <a:t>   }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550025" y="6391275"/>
            <a:ext cx="213741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Output:</a:t>
            </a:r>
            <a:r>
              <a:rPr lang="en-US"/>
              <a:t>          10  </a:t>
            </a:r>
            <a:r>
              <a:rPr lang="en-IN" altLang="en-US"/>
              <a:t>2</a:t>
            </a:r>
            <a:r>
              <a:rPr lang="en-US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+mn-ea"/>
              </a:rPr>
              <a:t>Constructors vs methods</a:t>
            </a:r>
            <a:endParaRPr lang="en-IN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5482" b="66535"/>
          <a:stretch>
            <a:fillRect/>
          </a:stretch>
        </p:blipFill>
        <p:spPr>
          <a:xfrm>
            <a:off x="1543050" y="1959610"/>
            <a:ext cx="6057900" cy="835660"/>
          </a:xfrm>
          <a:prstGeom prst="rect">
            <a:avLst/>
          </a:prstGeom>
        </p:spPr>
      </p:pic>
      <p:pic>
        <p:nvPicPr>
          <p:cNvPr id="2" name="Content Placeholder 4"/>
          <p:cNvPicPr>
            <a:picLocks noChangeAspect="1"/>
          </p:cNvPicPr>
          <p:nvPr/>
        </p:nvPicPr>
        <p:blipFill>
          <a:blip r:embed="rId2"/>
          <a:srcRect t="32714" b="52583"/>
          <a:stretch>
            <a:fillRect/>
          </a:stretch>
        </p:blipFill>
        <p:spPr>
          <a:xfrm>
            <a:off x="1543050" y="2795270"/>
            <a:ext cx="6057900" cy="68326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rcRect t="47622" b="37087"/>
          <a:stretch>
            <a:fillRect/>
          </a:stretch>
        </p:blipFill>
        <p:spPr>
          <a:xfrm>
            <a:off x="1543050" y="3478530"/>
            <a:ext cx="6057900" cy="710565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rcRect t="61629" b="22533"/>
          <a:stretch>
            <a:fillRect/>
          </a:stretch>
        </p:blipFill>
        <p:spPr>
          <a:xfrm>
            <a:off x="1543050" y="4117340"/>
            <a:ext cx="6057900" cy="73596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rcRect l="440" t="76838" r="-440"/>
          <a:stretch>
            <a:fillRect/>
          </a:stretch>
        </p:blipFill>
        <p:spPr>
          <a:xfrm>
            <a:off x="1543050" y="4853305"/>
            <a:ext cx="6057900" cy="107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#18: Constructor Overloading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It </a:t>
            </a:r>
            <a:r>
              <a:rPr lang="en-US"/>
              <a:t>is a technique of having more than one constructor with different parameter lists.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E</a:t>
            </a:r>
            <a:r>
              <a:rPr lang="en-US"/>
              <a:t>ach constructor performs a different task.</a:t>
            </a:r>
          </a:p>
          <a:p>
            <a:pPr algn="l"/>
            <a:endParaRPr lang="en-US"/>
          </a:p>
          <a:p>
            <a:pPr algn="l"/>
            <a:r>
              <a:rPr lang="en-US"/>
              <a:t>They are differentiated by the compiler by the number of parameters in the list and their types.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ym typeface="+mn-ea"/>
              </a:rPr>
              <a:t>Constructor Overloading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Box 4"/>
          <p:cNvSpPr txBox="1"/>
          <p:nvPr/>
        </p:nvSpPr>
        <p:spPr>
          <a:xfrm>
            <a:off x="1055370" y="376555"/>
            <a:ext cx="6861810" cy="646239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/>
              <a:t>class Student{  </a:t>
            </a:r>
          </a:p>
          <a:p>
            <a:pPr algn="l"/>
            <a:r>
              <a:rPr lang="en-US"/>
              <a:t>    int id;  </a:t>
            </a:r>
          </a:p>
          <a:p>
            <a:pPr algn="l"/>
            <a:r>
              <a:rPr lang="en-US"/>
              <a:t>    String name;  </a:t>
            </a:r>
          </a:p>
          <a:p>
            <a:pPr algn="l"/>
            <a:r>
              <a:rPr lang="en-US"/>
              <a:t>    int age;  </a:t>
            </a:r>
          </a:p>
          <a:p>
            <a:pPr algn="l"/>
            <a:r>
              <a:rPr lang="en-US"/>
              <a:t>   </a:t>
            </a:r>
            <a:r>
              <a:rPr lang="en-US" b="1">
                <a:solidFill>
                  <a:srgbClr val="92D050"/>
                </a:solidFill>
              </a:rPr>
              <a:t> Student(int i,String n)</a:t>
            </a:r>
          </a:p>
          <a:p>
            <a:pPr algn="l"/>
            <a:r>
              <a:rPr lang="en-US" b="1">
                <a:solidFill>
                  <a:srgbClr val="92D050"/>
                </a:solidFill>
              </a:rPr>
              <a:t>   </a:t>
            </a:r>
            <a:r>
              <a:rPr lang="en-IN" altLang="en-US" b="1">
                <a:solidFill>
                  <a:srgbClr val="92D050"/>
                </a:solidFill>
              </a:rPr>
              <a:t>{</a:t>
            </a:r>
            <a:r>
              <a:rPr lang="en-US" b="1">
                <a:solidFill>
                  <a:srgbClr val="92D050"/>
                </a:solidFill>
              </a:rPr>
              <a:t>  </a:t>
            </a:r>
          </a:p>
          <a:p>
            <a:pPr algn="l"/>
            <a:r>
              <a:rPr lang="en-US" b="1">
                <a:solidFill>
                  <a:srgbClr val="92D050"/>
                </a:solidFill>
              </a:rPr>
              <a:t>    id = i;  </a:t>
            </a:r>
          </a:p>
          <a:p>
            <a:pPr algn="l"/>
            <a:r>
              <a:rPr lang="en-US" b="1">
                <a:solidFill>
                  <a:srgbClr val="92D050"/>
                </a:solidFill>
              </a:rPr>
              <a:t>    name = n;  </a:t>
            </a:r>
          </a:p>
          <a:p>
            <a:pPr algn="l"/>
            <a:r>
              <a:rPr lang="en-US" b="1">
                <a:solidFill>
                  <a:srgbClr val="92D050"/>
                </a:solidFill>
              </a:rPr>
              <a:t>    }  </a:t>
            </a:r>
          </a:p>
          <a:p>
            <a:pPr algn="l"/>
            <a:r>
              <a:rPr lang="en-US"/>
              <a:t>    </a:t>
            </a:r>
            <a:r>
              <a:rPr lang="en-US" b="1">
                <a:solidFill>
                  <a:srgbClr val="FFC000"/>
                </a:solidFill>
              </a:rPr>
              <a:t>Student(int i,String n,int a)</a:t>
            </a:r>
          </a:p>
          <a:p>
            <a:pPr algn="l"/>
            <a:r>
              <a:rPr lang="en-US" b="1">
                <a:solidFill>
                  <a:srgbClr val="FFC000"/>
                </a:solidFill>
              </a:rPr>
              <a:t>  {  </a:t>
            </a:r>
          </a:p>
          <a:p>
            <a:pPr algn="l"/>
            <a:r>
              <a:rPr lang="en-US" b="1">
                <a:solidFill>
                  <a:srgbClr val="FFC000"/>
                </a:solidFill>
              </a:rPr>
              <a:t>    id = i;  </a:t>
            </a:r>
          </a:p>
          <a:p>
            <a:pPr algn="l"/>
            <a:r>
              <a:rPr lang="en-US" b="1">
                <a:solidFill>
                  <a:srgbClr val="FFC000"/>
                </a:solidFill>
              </a:rPr>
              <a:t>    name = n;  </a:t>
            </a:r>
          </a:p>
          <a:p>
            <a:pPr algn="l"/>
            <a:r>
              <a:rPr lang="en-US" b="1">
                <a:solidFill>
                  <a:srgbClr val="FFC000"/>
                </a:solidFill>
              </a:rPr>
              <a:t>    age=a;  </a:t>
            </a:r>
          </a:p>
          <a:p>
            <a:pPr algn="l"/>
            <a:r>
              <a:rPr lang="en-US" b="1">
                <a:solidFill>
                  <a:srgbClr val="FFC000"/>
                </a:solidFill>
              </a:rPr>
              <a:t>    }  </a:t>
            </a:r>
          </a:p>
          <a:p>
            <a:pPr algn="l"/>
            <a:r>
              <a:rPr lang="en-US"/>
              <a:t>    void display(){System.out.println(id+" "+name+" "+age);}  </a:t>
            </a:r>
          </a:p>
          <a:p>
            <a:pPr algn="l"/>
            <a:r>
              <a:rPr lang="en-US"/>
              <a:t>    </a:t>
            </a:r>
            <a:r>
              <a:rPr lang="en-US" b="1">
                <a:solidFill>
                  <a:srgbClr val="0070C0"/>
                </a:solidFill>
              </a:rPr>
              <a:t>public static void main(String args[]){  </a:t>
            </a:r>
          </a:p>
          <a:p>
            <a:pPr algn="l"/>
            <a:r>
              <a:rPr lang="en-US" b="1">
                <a:solidFill>
                  <a:srgbClr val="0070C0"/>
                </a:solidFill>
              </a:rPr>
              <a:t>   </a:t>
            </a:r>
            <a:r>
              <a:rPr lang="en-US" b="1">
                <a:solidFill>
                  <a:srgbClr val="92D050"/>
                </a:solidFill>
              </a:rPr>
              <a:t> Student s1 = new Student(11,"</a:t>
            </a:r>
            <a:r>
              <a:rPr lang="en-IN" altLang="en-US" b="1">
                <a:solidFill>
                  <a:srgbClr val="92D050"/>
                </a:solidFill>
              </a:rPr>
              <a:t>Jyothi</a:t>
            </a:r>
            <a:r>
              <a:rPr lang="en-US" b="1">
                <a:solidFill>
                  <a:srgbClr val="92D050"/>
                </a:solidFill>
              </a:rPr>
              <a:t>");  </a:t>
            </a:r>
            <a:endParaRPr lang="en-US" b="1">
              <a:solidFill>
                <a:srgbClr val="0070C0"/>
              </a:solidFill>
            </a:endParaRPr>
          </a:p>
          <a:p>
            <a:pPr algn="l"/>
            <a:r>
              <a:rPr lang="en-US" b="1">
                <a:solidFill>
                  <a:srgbClr val="0070C0"/>
                </a:solidFill>
              </a:rPr>
              <a:t>    </a:t>
            </a:r>
            <a:r>
              <a:rPr lang="en-US" b="1">
                <a:solidFill>
                  <a:srgbClr val="FFC000"/>
                </a:solidFill>
              </a:rPr>
              <a:t>Student s2 = new Student(22,"</a:t>
            </a:r>
            <a:r>
              <a:rPr lang="en-IN" altLang="en-US" b="1">
                <a:solidFill>
                  <a:srgbClr val="FFC000"/>
                </a:solidFill>
              </a:rPr>
              <a:t>Rama</a:t>
            </a:r>
            <a:r>
              <a:rPr lang="en-US" b="1">
                <a:solidFill>
                  <a:srgbClr val="FFC000"/>
                </a:solidFill>
              </a:rPr>
              <a:t>",25);  </a:t>
            </a:r>
          </a:p>
          <a:p>
            <a:pPr algn="l"/>
            <a:r>
              <a:rPr lang="en-US" b="1">
                <a:solidFill>
                  <a:srgbClr val="0070C0"/>
                </a:solidFill>
              </a:rPr>
              <a:t>    </a:t>
            </a:r>
            <a:r>
              <a:rPr lang="en-US" b="1">
                <a:solidFill>
                  <a:srgbClr val="92D050"/>
                </a:solidFill>
              </a:rPr>
              <a:t>s1.display();  </a:t>
            </a:r>
            <a:endParaRPr lang="en-US" b="1">
              <a:solidFill>
                <a:srgbClr val="0070C0"/>
              </a:solidFill>
            </a:endParaRPr>
          </a:p>
          <a:p>
            <a:pPr algn="l"/>
            <a:r>
              <a:rPr lang="en-US" b="1">
                <a:solidFill>
                  <a:srgbClr val="0070C0"/>
                </a:solidFill>
              </a:rPr>
              <a:t>  </a:t>
            </a:r>
            <a:r>
              <a:rPr lang="en-US" b="1">
                <a:solidFill>
                  <a:srgbClr val="FFC000"/>
                </a:solidFill>
              </a:rPr>
              <a:t>  s2.display();  </a:t>
            </a:r>
          </a:p>
          <a:p>
            <a:pPr algn="l"/>
            <a:r>
              <a:rPr lang="en-US" b="1">
                <a:solidFill>
                  <a:srgbClr val="0070C0"/>
                </a:solidFill>
              </a:rPr>
              <a:t>   }  </a:t>
            </a:r>
          </a:p>
          <a:p>
            <a:pPr algn="l"/>
            <a:r>
              <a:rPr lang="en-US"/>
              <a:t>} 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176770" y="2624455"/>
            <a:ext cx="1369695" cy="9220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11 </a:t>
            </a:r>
            <a:r>
              <a:rPr lang="en-IN" altLang="en-US"/>
              <a:t>jyothi</a:t>
            </a:r>
            <a:r>
              <a:rPr lang="en-US"/>
              <a:t> 0</a:t>
            </a:r>
          </a:p>
          <a:p>
            <a:pPr algn="l"/>
            <a:r>
              <a:rPr lang="en-US"/>
              <a:t>22 </a:t>
            </a:r>
            <a:r>
              <a:rPr lang="en-IN" altLang="en-US"/>
              <a:t>Rama </a:t>
            </a:r>
            <a:r>
              <a:rPr lang="en-US"/>
              <a:t>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#19: Method Overloading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67995" y="1789430"/>
            <a:ext cx="8229600" cy="506857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Method overloading is one of the ways through which java supports polymorphism.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u="sng" dirty="0"/>
              <a:t>Polymorphism</a:t>
            </a:r>
            <a:r>
              <a:rPr lang="en-US" dirty="0"/>
              <a:t> in Java is a concept by which we can perform a single action in different ways. </a:t>
            </a:r>
          </a:p>
          <a:p>
            <a:pPr algn="l">
              <a:buFont typeface="Arial" panose="020B0604020202020204" pitchFamily="34" charset="0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There are two types of polymorphism in Java:</a:t>
            </a:r>
            <a:r>
              <a:rPr lang="en-US" b="1" dirty="0"/>
              <a:t> compile-time polymorphism and runtime polymorphism.</a:t>
            </a:r>
            <a:r>
              <a:rPr lang="en-US" dirty="0"/>
              <a:t> We can perform polymorphism in java by method overloading and method overriding.</a:t>
            </a:r>
          </a:p>
          <a:p>
            <a:pPr algn="l">
              <a:buFont typeface="Arial" panose="020B0604020202020204" pitchFamily="34" charset="0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Compile Time Polymorphism</a:t>
            </a:r>
            <a:r>
              <a:rPr lang="en-US" dirty="0"/>
              <a:t>:</a:t>
            </a:r>
            <a:r>
              <a:rPr lang="en-IN" altLang="en-US" dirty="0"/>
              <a:t> </a:t>
            </a:r>
            <a:r>
              <a:rPr lang="en-US" dirty="0"/>
              <a:t>At compile-time, java knows which method to call by checking the method signatures. So this is called compile-time polymorphism or </a:t>
            </a:r>
            <a:r>
              <a:rPr lang="en-US" b="1" dirty="0"/>
              <a:t>static or early binding. </a:t>
            </a:r>
            <a:r>
              <a:rPr lang="en-US" dirty="0"/>
              <a:t>Compile-time polymorphism is achieved through </a:t>
            </a:r>
            <a:r>
              <a:rPr lang="en-US" b="1" dirty="0"/>
              <a:t>method overloading.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ym typeface="+mn-ea"/>
              </a:rPr>
              <a:t>Method Overloading</a:t>
            </a:r>
            <a:endParaRPr lang="en-US"/>
          </a:p>
        </p:txBody>
      </p:sp>
      <p:sp>
        <p:nvSpPr>
          <p:cNvPr id="5" name="Cloud Callout 4"/>
          <p:cNvSpPr/>
          <p:nvPr/>
        </p:nvSpPr>
        <p:spPr>
          <a:xfrm rot="600000">
            <a:off x="6653530" y="682625"/>
            <a:ext cx="2524760" cy="179832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b="1">
                <a:sym typeface="+mn-ea"/>
              </a:rPr>
              <a:t>polymorphism </a:t>
            </a:r>
            <a:r>
              <a:rPr lang="en-US">
                <a:sym typeface="+mn-ea"/>
              </a:rPr>
              <a:t>means many forms.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In OOP data is secured -does not allow it to flow freely among functions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Program is divided into objects and then built functions and data around these objects.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</a:t>
            </a:r>
            <a:r>
              <a:rPr lang="en-US" dirty="0" err="1"/>
              <a:t>oOP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1785918" y="3714752"/>
            <a:ext cx="1214446" cy="1214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>
            <a:stCxn id="7" idx="1"/>
            <a:endCxn id="7" idx="3"/>
          </p:cNvCxnSpPr>
          <p:nvPr/>
        </p:nvCxnSpPr>
        <p:spPr>
          <a:xfrm rot="10800000" flipH="1">
            <a:off x="1785918" y="4321975"/>
            <a:ext cx="12144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71670" y="378619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57356" y="442913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57620" y="3714752"/>
            <a:ext cx="1214446" cy="1214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>
          <a:xfrm rot="10800000" flipH="1">
            <a:off x="3857620" y="4321975"/>
            <a:ext cx="12144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43372" y="378619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9058" y="442913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00364" y="5143512"/>
            <a:ext cx="1214446" cy="12144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>
          <a:xfrm rot="10800000" flipH="1">
            <a:off x="3000364" y="5750735"/>
            <a:ext cx="12144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86116" y="521495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71802" y="58578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57356" y="3357562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29058" y="328612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57686" y="5500702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00892" y="3500438"/>
            <a:ext cx="1428760" cy="27860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>
            <a:stCxn id="30" idx="1"/>
            <a:endCxn id="30" idx="3"/>
          </p:cNvCxnSpPr>
          <p:nvPr/>
        </p:nvCxnSpPr>
        <p:spPr>
          <a:xfrm rot="10800000" flipH="1">
            <a:off x="7000892" y="4893479"/>
            <a:ext cx="142876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86644" y="3571876"/>
            <a:ext cx="883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  <a:p>
            <a:r>
              <a:rPr lang="en-US" dirty="0" err="1">
                <a:solidFill>
                  <a:schemeClr val="bg1"/>
                </a:solidFill>
              </a:rPr>
              <a:t>Rollno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Age</a:t>
            </a:r>
          </a:p>
          <a:p>
            <a:r>
              <a:rPr lang="en-US" dirty="0">
                <a:solidFill>
                  <a:schemeClr val="bg1"/>
                </a:solidFill>
              </a:rPr>
              <a:t>Branch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43768" y="5072074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Attendance</a:t>
            </a:r>
          </a:p>
          <a:p>
            <a:r>
              <a:rPr lang="en-US" dirty="0">
                <a:solidFill>
                  <a:schemeClr val="bg1"/>
                </a:solidFill>
              </a:rPr>
              <a:t>Percentage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29454" y="3000372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3" grpId="0" animBg="1"/>
      <p:bldP spid="27" grpId="0"/>
      <p:bldP spid="28" grpId="0"/>
      <p:bldP spid="29" grpId="0"/>
      <p:bldP spid="30" grpId="0" animBg="1"/>
      <p:bldP spid="3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Method Overloading is a technique </a:t>
            </a:r>
            <a:r>
              <a:rPr lang="en-IN" altLang="en-US">
                <a:sym typeface="+mn-ea"/>
              </a:rPr>
              <a:t>which</a:t>
            </a:r>
            <a:r>
              <a:rPr lang="en-US">
                <a:sym typeface="+mn-ea"/>
              </a:rPr>
              <a:t> </a:t>
            </a:r>
            <a:r>
              <a:rPr lang="en-IN" altLang="en-US">
                <a:sym typeface="+mn-ea"/>
              </a:rPr>
              <a:t>a</a:t>
            </a:r>
            <a:r>
              <a:rPr lang="en-US">
                <a:sym typeface="+mn-ea"/>
              </a:rPr>
              <a:t>llows declar</a:t>
            </a:r>
            <a:r>
              <a:rPr lang="en-IN" altLang="en-US">
                <a:sym typeface="+mn-ea"/>
              </a:rPr>
              <a:t>ing</a:t>
            </a:r>
            <a:r>
              <a:rPr lang="en-US">
                <a:sym typeface="+mn-ea"/>
              </a:rPr>
              <a:t> multiple methods with same name but different parameters in the same class.</a:t>
            </a:r>
          </a:p>
          <a:p>
            <a:pPr algn="l">
              <a:buFont typeface="Arial" panose="020B0604020202020204" pitchFamily="34" charset="0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They are differentiated by the compiler by changing number of arguments or by changing the data type of arguments.</a:t>
            </a:r>
          </a:p>
          <a:p>
            <a:pPr algn="l">
              <a:buFont typeface="Arial" panose="020B0604020202020204" pitchFamily="34" charset="0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If two or more method have same name and same parameter list but differs in return type can not be overloaded.</a:t>
            </a:r>
          </a:p>
          <a:p>
            <a:pPr algn="l">
              <a:buFont typeface="Arial" panose="020B0604020202020204" pitchFamily="34" charset="0"/>
            </a:pP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There are two different ways of method overloading.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>
                <a:sym typeface="+mn-ea"/>
              </a:rPr>
              <a:t>Different datatype of arguments</a:t>
            </a:r>
            <a:endParaRPr lang="en-US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>
                <a:sym typeface="+mn-ea"/>
              </a:rPr>
              <a:t>Different number of arguments</a:t>
            </a:r>
            <a:endParaRPr lang="en-US"/>
          </a:p>
          <a:p>
            <a:pPr algn="l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+mn-ea"/>
              </a:rPr>
              <a:t>Method Overloading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Method overloading by changing data type of arguments.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182370" y="1886585"/>
            <a:ext cx="6779895" cy="4799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class Calculate</a:t>
            </a:r>
          </a:p>
          <a:p>
            <a:r>
              <a:rPr lang="en-US"/>
              <a:t>{</a:t>
            </a:r>
          </a:p>
          <a:p>
            <a:r>
              <a:rPr lang="en-US"/>
              <a:t> </a:t>
            </a:r>
            <a:r>
              <a:rPr 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 void sum (int a, int b)</a:t>
            </a:r>
          </a:p>
          <a:p>
            <a:r>
              <a:rPr 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  {</a:t>
            </a:r>
          </a:p>
          <a:p>
            <a:r>
              <a:rPr 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    System.out.println("sum is"+(a+b)) ;</a:t>
            </a:r>
          </a:p>
          <a:p>
            <a:r>
              <a:rPr 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  }</a:t>
            </a:r>
          </a:p>
          <a:p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 void sum (float a, float b)</a:t>
            </a:r>
          </a:p>
          <a:p>
            <a:r>
              <a:rPr lang="en-US" b="1">
                <a:solidFill>
                  <a:srgbClr val="00B050"/>
                </a:solidFill>
              </a:rPr>
              <a:t>  {</a:t>
            </a:r>
          </a:p>
          <a:p>
            <a:r>
              <a:rPr lang="en-US" b="1">
                <a:solidFill>
                  <a:srgbClr val="00B050"/>
                </a:solidFill>
              </a:rPr>
              <a:t>    System.out.println("sum is"+(a+b));</a:t>
            </a:r>
          </a:p>
          <a:p>
            <a:r>
              <a:rPr lang="en-US" b="1">
                <a:solidFill>
                  <a:srgbClr val="00B050"/>
                </a:solidFill>
              </a:rPr>
              <a:t>  }</a:t>
            </a:r>
          </a:p>
          <a:p>
            <a:r>
              <a:rPr lang="en-US"/>
              <a:t>  Public static void main (String[] args)</a:t>
            </a:r>
          </a:p>
          <a:p>
            <a:r>
              <a:rPr lang="en-US"/>
              <a:t>  {</a:t>
            </a:r>
          </a:p>
          <a:p>
            <a:r>
              <a:rPr lang="en-US"/>
              <a:t>    Calculate  cal = new Calculate();</a:t>
            </a:r>
          </a:p>
          <a:p>
            <a:r>
              <a:rPr lang="en-US"/>
              <a:t>    </a:t>
            </a:r>
            <a:r>
              <a:rPr 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cal.sum (8,5);   </a:t>
            </a:r>
            <a:r>
              <a:rPr lang="en-US"/>
              <a:t>   //sum(int a, int b) is method is called.</a:t>
            </a:r>
          </a:p>
          <a:p>
            <a:r>
              <a:rPr lang="en-US"/>
              <a:t>    </a:t>
            </a:r>
            <a:r>
              <a:rPr lang="en-US" b="1">
                <a:solidFill>
                  <a:srgbClr val="00B050"/>
                </a:solidFill>
              </a:rPr>
              <a:t>cal.sum (4.6f, 3.8f); </a:t>
            </a:r>
            <a:r>
              <a:rPr lang="en-US"/>
              <a:t>//sum(float a, float b) is called.</a:t>
            </a:r>
          </a:p>
          <a:p>
            <a:r>
              <a:rPr lang="en-US"/>
              <a:t>  }</a:t>
            </a:r>
          </a:p>
          <a:p>
            <a:r>
              <a:rPr lang="en-US"/>
              <a:t>}</a:t>
            </a:r>
          </a:p>
        </p:txBody>
      </p:sp>
      <p:sp>
        <p:nvSpPr>
          <p:cNvPr id="6" name="Cloud Callout 5"/>
          <p:cNvSpPr/>
          <p:nvPr/>
        </p:nvSpPr>
        <p:spPr>
          <a:xfrm rot="540000">
            <a:off x="5923915" y="1722755"/>
            <a:ext cx="3260090" cy="281368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 can see that sum() method is overloaded two times. The first takes two integer arguments, the second takes two float arguments.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overloading by changing no. of argument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182370" y="1886585"/>
            <a:ext cx="6779895" cy="4799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class Demo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0070C0"/>
                </a:solidFill>
              </a:rPr>
              <a:t>void multiply(int l, int b)</a:t>
            </a:r>
          </a:p>
          <a:p>
            <a:r>
              <a:rPr lang="en-US" b="1" dirty="0">
                <a:solidFill>
                  <a:srgbClr val="0070C0"/>
                </a:solidFill>
              </a:rPr>
              <a:t>  {</a:t>
            </a:r>
          </a:p>
          <a:p>
            <a:r>
              <a:rPr lang="en-US" b="1" dirty="0">
                <a:solidFill>
                  <a:srgbClr val="0070C0"/>
                </a:solidFill>
              </a:rPr>
              <a:t>    </a:t>
            </a:r>
            <a:r>
              <a:rPr lang="en-US" b="1" dirty="0" err="1">
                <a:solidFill>
                  <a:srgbClr val="0070C0"/>
                </a:solidFill>
              </a:rPr>
              <a:t>System.out.println</a:t>
            </a:r>
            <a:r>
              <a:rPr lang="en-US" b="1" dirty="0">
                <a:solidFill>
                  <a:srgbClr val="0070C0"/>
                </a:solidFill>
              </a:rPr>
              <a:t>("Result is"+(l*b)) ;</a:t>
            </a:r>
          </a:p>
          <a:p>
            <a:r>
              <a:rPr lang="en-US" b="1" dirty="0">
                <a:solidFill>
                  <a:srgbClr val="0070C0"/>
                </a:solidFill>
              </a:rPr>
              <a:t>  }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 void multiply(int l, int </a:t>
            </a:r>
            <a:r>
              <a:rPr lang="en-US" b="1" dirty="0" err="1">
                <a:solidFill>
                  <a:srgbClr val="00B050"/>
                </a:solidFill>
              </a:rPr>
              <a:t>b,int</a:t>
            </a:r>
            <a:r>
              <a:rPr lang="en-US" b="1" dirty="0">
                <a:solidFill>
                  <a:srgbClr val="00B050"/>
                </a:solidFill>
              </a:rPr>
              <a:t> h)</a:t>
            </a:r>
          </a:p>
          <a:p>
            <a:r>
              <a:rPr lang="en-US" b="1" dirty="0">
                <a:solidFill>
                  <a:srgbClr val="00B050"/>
                </a:solidFill>
              </a:rPr>
              <a:t>  {</a:t>
            </a:r>
          </a:p>
          <a:p>
            <a:r>
              <a:rPr lang="en-US" b="1" dirty="0">
                <a:solidFill>
                  <a:srgbClr val="00B050"/>
                </a:solidFill>
              </a:rPr>
              <a:t>    </a:t>
            </a:r>
            <a:r>
              <a:rPr lang="en-US" b="1" dirty="0" err="1">
                <a:solidFill>
                  <a:srgbClr val="00B050"/>
                </a:solidFill>
              </a:rPr>
              <a:t>System.out.println</a:t>
            </a:r>
            <a:r>
              <a:rPr lang="en-US" b="1" dirty="0">
                <a:solidFill>
                  <a:srgbClr val="00B050"/>
                </a:solidFill>
              </a:rPr>
              <a:t>("Result is"+(l*b*h));</a:t>
            </a:r>
          </a:p>
          <a:p>
            <a:r>
              <a:rPr lang="en-US" b="1" dirty="0">
                <a:solidFill>
                  <a:srgbClr val="00B050"/>
                </a:solidFill>
              </a:rPr>
              <a:t>  }</a:t>
            </a:r>
          </a:p>
          <a:p>
            <a:r>
              <a:rPr lang="en-US" dirty="0"/>
              <a:t>  public static void main(String[] 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Demo  a = new Demo();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0070C0"/>
                </a:solidFill>
              </a:rPr>
              <a:t>a.multiply</a:t>
            </a:r>
            <a:r>
              <a:rPr lang="en-US" b="1" dirty="0">
                <a:solidFill>
                  <a:srgbClr val="0070C0"/>
                </a:solidFill>
              </a:rPr>
              <a:t>(8,5);  </a:t>
            </a:r>
            <a:r>
              <a:rPr lang="en-US" dirty="0"/>
              <a:t> //multiply(int l, int b) is method is called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00B050"/>
                </a:solidFill>
              </a:rPr>
              <a:t>a.multiply</a:t>
            </a:r>
            <a:r>
              <a:rPr lang="en-US" b="1" dirty="0">
                <a:solidFill>
                  <a:srgbClr val="00B050"/>
                </a:solidFill>
              </a:rPr>
              <a:t>(4,6,2); </a:t>
            </a:r>
            <a:r>
              <a:rPr lang="en-US" dirty="0"/>
              <a:t>  //multiply(int l, int </a:t>
            </a:r>
            <a:r>
              <a:rPr lang="en-US" dirty="0" err="1"/>
              <a:t>b,int</a:t>
            </a:r>
            <a:r>
              <a:rPr lang="en-US" dirty="0"/>
              <a:t> h) is called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Cloud Callout 5"/>
          <p:cNvSpPr/>
          <p:nvPr/>
        </p:nvSpPr>
        <p:spPr>
          <a:xfrm rot="540000">
            <a:off x="5770880" y="2007870"/>
            <a:ext cx="3440430" cy="207645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multiply() method is overloaded twice. The first method takes two arguments and the second method takes three arguments.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One type is promoted to another implicitly if no matching datatype is found.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Overloading and Type Promotion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2597150"/>
            <a:ext cx="4652010" cy="361823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Method Overloading and Type Promotion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82370" y="1886585"/>
            <a:ext cx="6779895" cy="47999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class </a:t>
            </a:r>
            <a:r>
              <a:rPr lang="en-IN" altLang="en-US"/>
              <a:t>Example</a:t>
            </a:r>
            <a:endParaRPr lang="en-US"/>
          </a:p>
          <a:p>
            <a:r>
              <a:rPr lang="en-US"/>
              <a:t>{  </a:t>
            </a:r>
          </a:p>
          <a:p>
            <a:r>
              <a:rPr lang="en-US"/>
              <a:t>  </a:t>
            </a:r>
            <a:r>
              <a:rPr lang="en-US" b="1">
                <a:solidFill>
                  <a:srgbClr val="00B050"/>
                </a:solidFill>
              </a:rPr>
              <a:t>void sum(int a,</a:t>
            </a:r>
            <a:r>
              <a:rPr lang="en-IN" altLang="en-US" b="1">
                <a:solidFill>
                  <a:srgbClr val="00B050"/>
                </a:solidFill>
              </a:rPr>
              <a:t>long</a:t>
            </a:r>
            <a:r>
              <a:rPr lang="en-US" b="1">
                <a:solidFill>
                  <a:srgbClr val="00B050"/>
                </a:solidFill>
              </a:rPr>
              <a:t> b)</a:t>
            </a:r>
          </a:p>
          <a:p>
            <a:r>
              <a:rPr lang="en-US" b="1">
                <a:solidFill>
                  <a:srgbClr val="00B050"/>
                </a:solidFill>
              </a:rPr>
              <a:t> {</a:t>
            </a:r>
          </a:p>
          <a:p>
            <a:r>
              <a:rPr lang="en-US" b="1">
                <a:solidFill>
                  <a:srgbClr val="00B050"/>
                </a:solidFill>
              </a:rPr>
              <a:t>   System.out.println(a+b);</a:t>
            </a:r>
          </a:p>
          <a:p>
            <a:r>
              <a:rPr lang="en-US" b="1">
                <a:solidFill>
                  <a:srgbClr val="00B050"/>
                </a:solidFill>
              </a:rPr>
              <a:t> }  </a:t>
            </a:r>
          </a:p>
          <a:p>
            <a:r>
              <a:rPr lang="en-US"/>
              <a:t>  </a:t>
            </a:r>
            <a:r>
              <a:rPr lang="en-US" b="1">
                <a:solidFill>
                  <a:srgbClr val="0070C0"/>
                </a:solidFill>
              </a:rPr>
              <a:t>void sum(int a,int b,int c)</a:t>
            </a:r>
          </a:p>
          <a:p>
            <a:r>
              <a:rPr lang="en-US" b="1">
                <a:solidFill>
                  <a:srgbClr val="0070C0"/>
                </a:solidFill>
              </a:rPr>
              <a:t> {</a:t>
            </a:r>
          </a:p>
          <a:p>
            <a:r>
              <a:rPr lang="en-US" b="1">
                <a:solidFill>
                  <a:srgbClr val="0070C0"/>
                </a:solidFill>
              </a:rPr>
              <a:t>   System.out.println(a+b+c);</a:t>
            </a:r>
          </a:p>
          <a:p>
            <a:r>
              <a:rPr lang="en-US" b="1">
                <a:solidFill>
                  <a:srgbClr val="0070C0"/>
                </a:solidFill>
              </a:rPr>
              <a:t>  }  </a:t>
            </a:r>
          </a:p>
          <a:p>
            <a:r>
              <a:rPr lang="en-US"/>
              <a:t>  public static void main(String args[])</a:t>
            </a:r>
          </a:p>
          <a:p>
            <a:r>
              <a:rPr lang="en-US"/>
              <a:t> {  </a:t>
            </a:r>
          </a:p>
          <a:p>
            <a:r>
              <a:rPr lang="en-US"/>
              <a:t>  </a:t>
            </a:r>
            <a:r>
              <a:rPr lang="en-IN" altLang="en-US"/>
              <a:t>Example</a:t>
            </a:r>
            <a:r>
              <a:rPr lang="en-US"/>
              <a:t> obj=new </a:t>
            </a:r>
            <a:r>
              <a:rPr lang="en-IN" altLang="en-US"/>
              <a:t>Example</a:t>
            </a:r>
            <a:r>
              <a:rPr lang="en-US"/>
              <a:t>();  </a:t>
            </a:r>
          </a:p>
          <a:p>
            <a:r>
              <a:rPr lang="en-US"/>
              <a:t>  </a:t>
            </a:r>
            <a:r>
              <a:rPr lang="en-US" b="1">
                <a:solidFill>
                  <a:srgbClr val="00B050"/>
                </a:solidFill>
              </a:rPr>
              <a:t>obj.sum(20,20);</a:t>
            </a:r>
            <a:r>
              <a:rPr lang="en-US" b="1">
                <a:solidFill>
                  <a:srgbClr val="FF0000"/>
                </a:solidFill>
              </a:rPr>
              <a:t>//now second int literal will be promoted to long  </a:t>
            </a:r>
            <a:endParaRPr lang="en-US"/>
          </a:p>
          <a:p>
            <a:r>
              <a:rPr lang="en-US"/>
              <a:t>  </a:t>
            </a:r>
            <a:r>
              <a:rPr lang="en-US" b="1">
                <a:solidFill>
                  <a:srgbClr val="0070C0"/>
                </a:solidFill>
              </a:rPr>
              <a:t>obj.sum(20,20,20); </a:t>
            </a:r>
            <a:r>
              <a:rPr lang="en-US"/>
              <a:t> </a:t>
            </a:r>
          </a:p>
          <a:p>
            <a:r>
              <a:rPr lang="en-US"/>
              <a:t>  }  </a:t>
            </a:r>
          </a:p>
          <a:p>
            <a:r>
              <a:rPr lang="en-US"/>
              <a:t>}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30035" y="3213100"/>
            <a:ext cx="163639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Output:40</a:t>
            </a:r>
          </a:p>
          <a:p>
            <a:pPr algn="ctr"/>
            <a:r>
              <a:rPr lang="en-US"/>
              <a:t>            60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Method Overloading and Type Promotion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82370" y="1886585"/>
            <a:ext cx="6779895" cy="45231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t>class </a:t>
            </a:r>
            <a:r>
              <a:rPr lang="en-IN"/>
              <a:t>Example</a:t>
            </a:r>
          </a:p>
          <a:p>
            <a:r>
              <a:t>{  </a:t>
            </a:r>
          </a:p>
          <a:p>
            <a:r>
              <a:t>  </a:t>
            </a:r>
            <a:r>
              <a:rPr b="1">
                <a:solidFill>
                  <a:srgbClr val="00B050"/>
                </a:solidFill>
              </a:rPr>
              <a:t>void sum(int a,int b)</a:t>
            </a:r>
          </a:p>
          <a:p>
            <a:r>
              <a:rPr b="1">
                <a:solidFill>
                  <a:srgbClr val="00B050"/>
                </a:solidFill>
              </a:rPr>
              <a:t> {</a:t>
            </a:r>
          </a:p>
          <a:p>
            <a:r>
              <a:rPr b="1">
                <a:solidFill>
                  <a:srgbClr val="00B050"/>
                </a:solidFill>
              </a:rPr>
              <a:t>    </a:t>
            </a:r>
            <a:r>
              <a:rPr lang="en-US" b="1">
                <a:solidFill>
                  <a:srgbClr val="00B050"/>
                </a:solidFill>
                <a:sym typeface="+mn-ea"/>
              </a:rPr>
              <a:t>System.out.println(a+b);</a:t>
            </a:r>
            <a:endParaRPr lang="en-US" b="1">
              <a:solidFill>
                <a:srgbClr val="00B050"/>
              </a:solidFill>
            </a:endParaRPr>
          </a:p>
          <a:p>
            <a:r>
              <a:rPr b="1">
                <a:solidFill>
                  <a:srgbClr val="00B050"/>
                </a:solidFill>
              </a:rPr>
              <a:t>  }  </a:t>
            </a:r>
          </a:p>
          <a:p>
            <a:r>
              <a:t> </a:t>
            </a:r>
            <a:r>
              <a:rPr b="1">
                <a:solidFill>
                  <a:srgbClr val="0070C0"/>
                </a:solidFill>
              </a:rPr>
              <a:t> void sum(long a,long b)</a:t>
            </a:r>
          </a:p>
          <a:p>
            <a:r>
              <a:rPr b="1">
                <a:solidFill>
                  <a:srgbClr val="0070C0"/>
                </a:solidFill>
              </a:rPr>
              <a:t> {</a:t>
            </a:r>
          </a:p>
          <a:p>
            <a:r>
              <a:rPr b="1">
                <a:solidFill>
                  <a:srgbClr val="0070C0"/>
                </a:solidFill>
              </a:rPr>
              <a:t>    </a:t>
            </a:r>
            <a:r>
              <a:rPr lang="en-US" b="1">
                <a:solidFill>
                  <a:srgbClr val="00B050"/>
                </a:solidFill>
                <a:sym typeface="+mn-ea"/>
              </a:rPr>
              <a:t>System.out.println(a+b);</a:t>
            </a:r>
          </a:p>
          <a:p>
            <a:r>
              <a:rPr b="1">
                <a:solidFill>
                  <a:srgbClr val="0070C0"/>
                </a:solidFill>
              </a:rPr>
              <a:t> }  </a:t>
            </a:r>
          </a:p>
          <a:p>
            <a:r>
              <a:t>  public static void main(String args[])</a:t>
            </a:r>
          </a:p>
          <a:p>
            <a:r>
              <a:t> {  </a:t>
            </a:r>
          </a:p>
          <a:p>
            <a:r>
              <a:t>    </a:t>
            </a:r>
            <a:r>
              <a:rPr lang="en-IN">
                <a:sym typeface="+mn-ea"/>
              </a:rPr>
              <a:t>Example</a:t>
            </a:r>
            <a:r>
              <a:t> obj=new </a:t>
            </a:r>
            <a:r>
              <a:rPr lang="en-IN">
                <a:sym typeface="+mn-ea"/>
              </a:rPr>
              <a:t>Example</a:t>
            </a:r>
            <a:r>
              <a:t>();  </a:t>
            </a:r>
          </a:p>
          <a:p>
            <a:r>
              <a:t>     </a:t>
            </a:r>
            <a:r>
              <a:rPr b="1">
                <a:solidFill>
                  <a:srgbClr val="00B050"/>
                </a:solidFill>
              </a:rPr>
              <a:t>obj.sum(20,20);</a:t>
            </a:r>
            <a:r>
              <a:rPr b="1">
                <a:solidFill>
                  <a:srgbClr val="FF0000"/>
                </a:solidFill>
              </a:rPr>
              <a:t>//now int arg sum() method gets invoked  </a:t>
            </a:r>
          </a:p>
          <a:p>
            <a:r>
              <a:t>  }  </a:t>
            </a:r>
          </a:p>
          <a:p>
            <a:r>
              <a:t>}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30035" y="3213100"/>
            <a:ext cx="163639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Output:</a:t>
            </a:r>
            <a:r>
              <a:rPr lang="en-IN" altLang="en-US"/>
              <a:t>2</a:t>
            </a:r>
            <a:r>
              <a:rPr lang="en-US"/>
              <a:t>0</a:t>
            </a:r>
          </a:p>
          <a:p>
            <a:pPr algn="ctr"/>
            <a:r>
              <a:rPr lang="en-US"/>
              <a:t>            </a:t>
            </a:r>
            <a:r>
              <a:rPr lang="en-IN" altLang="en-US"/>
              <a:t>2</a:t>
            </a:r>
            <a:r>
              <a:rPr lang="en-US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Method Overloading and Type Promotion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82370" y="1886585"/>
            <a:ext cx="6779895" cy="45231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t>class </a:t>
            </a:r>
            <a:r>
              <a:rPr lang="en-IN"/>
              <a:t>Example</a:t>
            </a:r>
          </a:p>
          <a:p>
            <a:r>
              <a:t>{  </a:t>
            </a:r>
          </a:p>
          <a:p>
            <a:r>
              <a:t> </a:t>
            </a:r>
            <a:r>
              <a:rPr b="1">
                <a:solidFill>
                  <a:srgbClr val="00B050"/>
                </a:solidFill>
              </a:rPr>
              <a:t> void sum(int a,long b)</a:t>
            </a:r>
          </a:p>
          <a:p>
            <a:r>
              <a:rPr b="1">
                <a:solidFill>
                  <a:srgbClr val="00B050"/>
                </a:solidFill>
              </a:rPr>
              <a:t> {</a:t>
            </a:r>
          </a:p>
          <a:p>
            <a:r>
              <a:rPr b="1">
                <a:solidFill>
                  <a:srgbClr val="00B050"/>
                </a:solidFill>
              </a:rPr>
              <a:t>   System.out.println("a method invoked");</a:t>
            </a:r>
          </a:p>
          <a:p>
            <a:r>
              <a:rPr b="1">
                <a:solidFill>
                  <a:srgbClr val="00B050"/>
                </a:solidFill>
              </a:rPr>
              <a:t> }  </a:t>
            </a:r>
          </a:p>
          <a:p>
            <a:r>
              <a:t>  </a:t>
            </a:r>
            <a:r>
              <a:rPr b="1">
                <a:solidFill>
                  <a:srgbClr val="0070C0"/>
                </a:solidFill>
              </a:rPr>
              <a:t>void sum(long a,int b)</a:t>
            </a:r>
          </a:p>
          <a:p>
            <a:r>
              <a:rPr b="1">
                <a:solidFill>
                  <a:srgbClr val="0070C0"/>
                </a:solidFill>
              </a:rPr>
              <a:t> {</a:t>
            </a:r>
          </a:p>
          <a:p>
            <a:r>
              <a:rPr b="1">
                <a:solidFill>
                  <a:srgbClr val="0070C0"/>
                </a:solidFill>
              </a:rPr>
              <a:t>   System.out.println("b method invoked");</a:t>
            </a:r>
          </a:p>
          <a:p>
            <a:r>
              <a:rPr b="1">
                <a:solidFill>
                  <a:srgbClr val="0070C0"/>
                </a:solidFill>
              </a:rPr>
              <a:t>  }  </a:t>
            </a:r>
          </a:p>
          <a:p>
            <a:r>
              <a:t> public static void main(String args[])</a:t>
            </a:r>
          </a:p>
          <a:p>
            <a:r>
              <a:t>{  </a:t>
            </a:r>
          </a:p>
          <a:p>
            <a:r>
              <a:t>  </a:t>
            </a:r>
            <a:r>
              <a:rPr lang="en-IN">
                <a:sym typeface="+mn-ea"/>
              </a:rPr>
              <a:t>Example</a:t>
            </a:r>
            <a:r>
              <a:t> obj=new </a:t>
            </a:r>
            <a:r>
              <a:rPr lang="en-IN">
                <a:sym typeface="+mn-ea"/>
              </a:rPr>
              <a:t>Example</a:t>
            </a:r>
            <a:r>
              <a:t>();  </a:t>
            </a:r>
          </a:p>
          <a:p>
            <a:r>
              <a:t>  obj.sum(20,20);</a:t>
            </a:r>
            <a:r>
              <a:rPr b="1">
                <a:solidFill>
                  <a:srgbClr val="FF0000"/>
                </a:solidFill>
              </a:rPr>
              <a:t>//now ambiguity  </a:t>
            </a:r>
          </a:p>
          <a:p>
            <a:r>
              <a:t>  }  </a:t>
            </a:r>
          </a:p>
          <a:p>
            <a:r>
              <a:t>}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02910" y="4932045"/>
            <a:ext cx="351155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Output: Compile Time Error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#20: “this” Keyword</a:t>
            </a: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java this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 dirty="0"/>
              <a:t>T</a:t>
            </a:r>
            <a:r>
              <a:rPr lang="en-US" dirty="0"/>
              <a:t>his can be used to refer current class instance variable.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 dirty="0"/>
              <a:t>T</a:t>
            </a:r>
            <a:r>
              <a:rPr lang="en-US" dirty="0"/>
              <a:t>his can be used to refer current class method (implicitly)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this() can be used to invoke current class constructor.</a:t>
            </a:r>
          </a:p>
          <a:p>
            <a:pPr marL="342900" indent="-342900"/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Font typeface="+mj-lt"/>
            </a:pPr>
            <a:r>
              <a:rPr lang="en-US" dirty="0"/>
              <a:t>this can be used to refer current class instance variable.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The this keyword can be used to refer current class instance variable. If there is ambiguity between the instance variables and parameters, this keyword resolves the problem of ambiguity.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Data of an object is accessed only by the functions associated by that object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Objects communicate with each other through functions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In OOP emphasis is given to data rather than procedures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 OOP follows “Bottom-Up Approach”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Examples: Java, </a:t>
            </a:r>
            <a:r>
              <a:rPr lang="en-US" dirty="0" err="1"/>
              <a:t>VB.Net</a:t>
            </a:r>
            <a:r>
              <a:rPr lang="en-US" dirty="0"/>
              <a:t>, C#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</a:t>
            </a:r>
            <a:r>
              <a:rPr lang="en-US" dirty="0" err="1"/>
              <a:t>oOP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71670" y="4988494"/>
            <a:ext cx="11624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4146" y="4988494"/>
            <a:ext cx="12202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7686" y="3774048"/>
            <a:ext cx="15385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Main Program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4810" y="4988494"/>
            <a:ext cx="11624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Function 2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571736" y="4572008"/>
            <a:ext cx="42862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2368366" y="4775378"/>
            <a:ext cx="416486" cy="9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4573198" y="4775379"/>
            <a:ext cx="416486" cy="9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6644900" y="4775379"/>
            <a:ext cx="416486" cy="9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V="1">
            <a:off x="4787512" y="4346751"/>
            <a:ext cx="416486" cy="9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the problem without this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95" y="1412875"/>
            <a:ext cx="8229600" cy="5114925"/>
          </a:xfrm>
        </p:spPr>
        <p:txBody>
          <a:bodyPr>
            <a:noAutofit/>
          </a:bodyPr>
          <a:lstStyle/>
          <a:p>
            <a:pPr lvl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class Student{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tx1"/>
                </a:solidFill>
              </a:rPr>
              <a:t>int</a:t>
            </a:r>
            <a:r>
              <a:rPr lang="en-US" sz="1600" b="1" dirty="0">
                <a:solidFill>
                  <a:schemeClr val="tx1"/>
                </a:solidFill>
              </a:rPr>
              <a:t> </a:t>
            </a:r>
            <a:r>
              <a:rPr lang="en-US" sz="1600" b="1" dirty="0" err="1">
                <a:solidFill>
                  <a:schemeClr val="tx1"/>
                </a:solidFill>
              </a:rPr>
              <a:t>rollno</a:t>
            </a:r>
            <a:r>
              <a:rPr lang="en-US" sz="1600" b="1" dirty="0">
                <a:solidFill>
                  <a:schemeClr val="tx1"/>
                </a:solidFill>
              </a:rPr>
              <a:t>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String name;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float fee;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Student(</a:t>
            </a:r>
            <a:r>
              <a:rPr lang="en-US" sz="1600" b="1" dirty="0" err="1">
                <a:solidFill>
                  <a:schemeClr val="tx1"/>
                </a:solidFill>
              </a:rPr>
              <a:t>int</a:t>
            </a:r>
            <a:r>
              <a:rPr lang="en-US" sz="1600" b="1" dirty="0">
                <a:solidFill>
                  <a:schemeClr val="tx1"/>
                </a:solidFill>
              </a:rPr>
              <a:t> </a:t>
            </a:r>
            <a:r>
              <a:rPr lang="en-US" sz="1600" b="1" dirty="0" err="1">
                <a:solidFill>
                  <a:schemeClr val="tx1"/>
                </a:solidFill>
              </a:rPr>
              <a:t>rollno,String</a:t>
            </a:r>
            <a:r>
              <a:rPr lang="en-US" sz="1600" b="1" dirty="0">
                <a:solidFill>
                  <a:schemeClr val="tx1"/>
                </a:solidFill>
              </a:rPr>
              <a:t> </a:t>
            </a:r>
            <a:r>
              <a:rPr lang="en-US" sz="1600" b="1" dirty="0" err="1">
                <a:solidFill>
                  <a:schemeClr val="tx1"/>
                </a:solidFill>
              </a:rPr>
              <a:t>name,float</a:t>
            </a:r>
            <a:r>
              <a:rPr lang="en-US" sz="1600" b="1" dirty="0">
                <a:solidFill>
                  <a:schemeClr val="tx1"/>
                </a:solidFill>
              </a:rPr>
              <a:t> fee){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tx1"/>
                </a:solidFill>
              </a:rPr>
              <a:t>rollno</a:t>
            </a:r>
            <a:r>
              <a:rPr lang="en-US" sz="1600" b="1" dirty="0">
                <a:solidFill>
                  <a:schemeClr val="tx1"/>
                </a:solidFill>
              </a:rPr>
              <a:t>=</a:t>
            </a:r>
            <a:r>
              <a:rPr lang="en-US" sz="1600" b="1" dirty="0" err="1">
                <a:solidFill>
                  <a:schemeClr val="tx1"/>
                </a:solidFill>
              </a:rPr>
              <a:t>rollno</a:t>
            </a:r>
            <a:r>
              <a:rPr lang="en-US" sz="1600" b="1" dirty="0">
                <a:solidFill>
                  <a:schemeClr val="tx1"/>
                </a:solidFill>
              </a:rPr>
              <a:t>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name=name;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fee=fee;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void display(){</a:t>
            </a:r>
            <a:r>
              <a:rPr lang="en-US" sz="1600" b="1" dirty="0" err="1">
                <a:solidFill>
                  <a:schemeClr val="tx1"/>
                </a:solidFill>
              </a:rPr>
              <a:t>System.out.println</a:t>
            </a:r>
            <a:r>
              <a:rPr lang="en-US" sz="1600" b="1" dirty="0">
                <a:solidFill>
                  <a:schemeClr val="tx1"/>
                </a:solidFill>
              </a:rPr>
              <a:t>(</a:t>
            </a:r>
            <a:r>
              <a:rPr lang="en-US" sz="1600" b="1" dirty="0" err="1">
                <a:solidFill>
                  <a:schemeClr val="tx1"/>
                </a:solidFill>
              </a:rPr>
              <a:t>rollno</a:t>
            </a:r>
            <a:r>
              <a:rPr lang="en-US" sz="1600" b="1" dirty="0">
                <a:solidFill>
                  <a:schemeClr val="tx1"/>
                </a:solidFill>
              </a:rPr>
              <a:t>+" "+name+" "+fee);}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tx1"/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class TestThis1{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public static void main(String </a:t>
            </a:r>
            <a:r>
              <a:rPr lang="en-US" sz="1600" b="1" dirty="0" err="1">
                <a:solidFill>
                  <a:srgbClr val="FFFF00"/>
                </a:solidFill>
              </a:rPr>
              <a:t>args</a:t>
            </a:r>
            <a:r>
              <a:rPr lang="en-US" sz="1600" b="1" dirty="0">
                <a:solidFill>
                  <a:srgbClr val="FFFF00"/>
                </a:solidFill>
              </a:rPr>
              <a:t>[]){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Student s1=new Student(111,"ankit",5000f);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Student s2=new Student(112,"sumit",6000f);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s1.display();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s2.display();  }</a:t>
            </a:r>
            <a:r>
              <a:rPr lang="en-US" sz="1600" b="1" dirty="0">
                <a:solidFill>
                  <a:schemeClr val="tx1"/>
                </a:solidFill>
              </a:rPr>
              <a:t>}  </a:t>
            </a:r>
          </a:p>
          <a:p>
            <a:pPr algn="l">
              <a:buNone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16230" y="1629410"/>
            <a:ext cx="1482725" cy="1130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1890" y="2513965"/>
            <a:ext cx="3228340" cy="701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364480" y="5229225"/>
            <a:ext cx="330454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b="1" dirty="0">
                <a:sym typeface="+mn-ea"/>
              </a:rPr>
              <a:t>Output:</a:t>
            </a:r>
            <a:endParaRPr lang="en-US" b="1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b="1" dirty="0">
                <a:sym typeface="+mn-ea"/>
              </a:rPr>
              <a:t>0 null 0.0</a:t>
            </a:r>
            <a:endParaRPr lang="en-US" b="1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b="1" dirty="0">
                <a:sym typeface="+mn-ea"/>
              </a:rPr>
              <a:t>0 null 0.0</a:t>
            </a:r>
            <a:endParaRPr lang="en-US"/>
          </a:p>
        </p:txBody>
      </p:sp>
      <p:sp>
        <p:nvSpPr>
          <p:cNvPr id="8" name="6-Point Star 7"/>
          <p:cNvSpPr/>
          <p:nvPr/>
        </p:nvSpPr>
        <p:spPr>
          <a:xfrm rot="600000">
            <a:off x="4641850" y="1574165"/>
            <a:ext cx="4143375" cy="337756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ym typeface="+mn-ea"/>
              </a:rPr>
              <a:t>Here, parameters (formal arguments) and instance variables are same. So, we are using this keyword to distinguish local variable and instance variable.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6" grpId="1" animBg="1"/>
      <p:bldP spid="8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981075"/>
            <a:ext cx="4114800" cy="701040"/>
          </a:xfrm>
        </p:spPr>
        <p:txBody>
          <a:bodyPr>
            <a:normAutofit/>
          </a:bodyPr>
          <a:lstStyle/>
          <a:p>
            <a:r>
              <a:rPr lang="en-US" dirty="0"/>
              <a:t>Solution of the above problem by this 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0331"/>
            <a:ext cx="8229600" cy="4117340"/>
          </a:xfrm>
        </p:spPr>
        <p:txBody>
          <a:bodyPr>
            <a:noAutofit/>
          </a:bodyPr>
          <a:lstStyle/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 Student{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int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String name;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float fee;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Student(</a:t>
            </a: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int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rollno,String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name,float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fee){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this.rollno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this.name=name;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this.fee=fee;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void display(){</a:t>
            </a: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System.out.println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+" "+name+" "+fee);}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class TestThis2{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public static void main(String </a:t>
            </a:r>
            <a:r>
              <a:rPr lang="en-US" sz="1600" b="1" dirty="0" err="1">
                <a:solidFill>
                  <a:srgbClr val="FFFF00"/>
                </a:solidFill>
              </a:rPr>
              <a:t>args</a:t>
            </a:r>
            <a:r>
              <a:rPr lang="en-US" sz="1600" b="1" dirty="0">
                <a:solidFill>
                  <a:srgbClr val="FFFF00"/>
                </a:solidFill>
              </a:rPr>
              <a:t>[]){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Student s1=new Student(111,"ankit",5000f);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Student s2=new Student(112,"sumit",6000f);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s1.display();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s2.display();  }}  </a:t>
            </a:r>
          </a:p>
          <a:p>
            <a:pPr algn="l">
              <a:buNone/>
            </a:pP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46075" y="1748790"/>
            <a:ext cx="1360170" cy="883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38885" y="2565400"/>
            <a:ext cx="3002280" cy="581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62600" y="25908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local variables(formal arguments) and instance variables are different, there is no need to use this keyword</a:t>
            </a:r>
          </a:p>
        </p:txBody>
      </p:sp>
      <p:sp>
        <p:nvSpPr>
          <p:cNvPr id="9" name="Explosion 1 8"/>
          <p:cNvSpPr/>
          <p:nvPr/>
        </p:nvSpPr>
        <p:spPr>
          <a:xfrm>
            <a:off x="4953000" y="1219200"/>
            <a:ext cx="4191000" cy="3962400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44285" y="5770880"/>
            <a:ext cx="2414905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b="1" dirty="0">
                <a:solidFill>
                  <a:srgbClr val="FF0000"/>
                </a:solidFill>
                <a:sym typeface="+mn-ea"/>
              </a:rPr>
              <a:t>Output:</a:t>
            </a:r>
            <a:endParaRPr lang="en-US" b="1" dirty="0">
              <a:solidFill>
                <a:srgbClr val="FF0000"/>
              </a:solidFill>
            </a:endParaRPr>
          </a:p>
          <a:p>
            <a:pPr algn="l">
              <a:buNone/>
            </a:pPr>
            <a:r>
              <a:rPr lang="en-US" b="1" dirty="0">
                <a:sym typeface="+mn-ea"/>
              </a:rPr>
              <a:t>111 </a:t>
            </a:r>
            <a:r>
              <a:rPr lang="en-US" b="1" dirty="0" err="1">
                <a:sym typeface="+mn-ea"/>
              </a:rPr>
              <a:t>ankit</a:t>
            </a:r>
            <a:r>
              <a:rPr lang="en-US" b="1" dirty="0">
                <a:sym typeface="+mn-ea"/>
              </a:rPr>
              <a:t> 5000</a:t>
            </a:r>
            <a:endParaRPr lang="en-US" b="1" dirty="0"/>
          </a:p>
          <a:p>
            <a:pPr algn="l">
              <a:buNone/>
            </a:pPr>
            <a:r>
              <a:rPr lang="en-US" b="1" dirty="0">
                <a:sym typeface="+mn-ea"/>
              </a:rPr>
              <a:t>112 </a:t>
            </a:r>
            <a:r>
              <a:rPr lang="en-US" b="1" dirty="0" err="1">
                <a:sym typeface="+mn-ea"/>
              </a:rPr>
              <a:t>sumit</a:t>
            </a:r>
            <a:r>
              <a:rPr lang="en-US" b="1" dirty="0">
                <a:sym typeface="+mn-ea"/>
              </a:rPr>
              <a:t> 6000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7" grpId="0"/>
      <p:bldP spid="7" grpId="1"/>
      <p:bldP spid="9" grpId="0" animBg="1"/>
      <p:bldP spid="9" grpId="1" animBg="1"/>
      <p:bldP spid="8" grpId="0" bldLvl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where this keyword is not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0331"/>
            <a:ext cx="8229600" cy="4117340"/>
          </a:xfrm>
        </p:spPr>
        <p:txBody>
          <a:bodyPr>
            <a:noAutofit/>
          </a:bodyPr>
          <a:lstStyle/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class Student{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rollno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String name;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float fee;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Student(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r,String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n,float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f){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rollno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=r;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name=n;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fee=f;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void display(){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System.out.println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rollno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+" "+name+" "+fee);}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class TestThis3{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public static void main(String </a:t>
            </a:r>
            <a:r>
              <a:rPr lang="en-US" sz="1600" b="1" dirty="0" err="1">
                <a:solidFill>
                  <a:srgbClr val="FFFF00"/>
                </a:solidFill>
              </a:rPr>
              <a:t>args</a:t>
            </a:r>
            <a:r>
              <a:rPr lang="en-US" sz="1600" b="1" dirty="0">
                <a:solidFill>
                  <a:srgbClr val="FFFF00"/>
                </a:solidFill>
              </a:rPr>
              <a:t>[]){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Student s1=new Student(111,"ankit",5000f);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Student s2=new Student(112,"sumit",6000f);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s1.display();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rgbClr val="FFFF00"/>
                </a:solidFill>
              </a:rPr>
              <a:t>s2.display();  }}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  </a:t>
            </a:r>
          </a:p>
          <a:p>
            <a:pPr algn="l">
              <a:buNone/>
            </a:pPr>
            <a:endParaRPr lang="en-US" sz="1600" b="1" dirty="0"/>
          </a:p>
        </p:txBody>
      </p:sp>
      <p:sp>
        <p:nvSpPr>
          <p:cNvPr id="4" name="Oval 3"/>
          <p:cNvSpPr/>
          <p:nvPr/>
        </p:nvSpPr>
        <p:spPr>
          <a:xfrm>
            <a:off x="200660" y="1588135"/>
            <a:ext cx="1706880" cy="1100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88085" y="2637155"/>
            <a:ext cx="1995805" cy="530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300470" y="2277110"/>
            <a:ext cx="156591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b="1" dirty="0">
                <a:solidFill>
                  <a:schemeClr val="tx1"/>
                </a:solidFill>
                <a:sym typeface="+mn-ea"/>
              </a:rPr>
              <a:t>Output:</a:t>
            </a:r>
            <a:endParaRPr lang="en-US" b="1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b="1" dirty="0">
                <a:sym typeface="+mn-ea"/>
              </a:rPr>
              <a:t>111 </a:t>
            </a:r>
            <a:r>
              <a:rPr lang="en-US" b="1" dirty="0" err="1">
                <a:sym typeface="+mn-ea"/>
              </a:rPr>
              <a:t>ankit</a:t>
            </a:r>
            <a:r>
              <a:rPr lang="en-US" b="1" dirty="0">
                <a:sym typeface="+mn-ea"/>
              </a:rPr>
              <a:t> 5000</a:t>
            </a:r>
            <a:endParaRPr lang="en-US" b="1" dirty="0"/>
          </a:p>
          <a:p>
            <a:pPr algn="l">
              <a:buNone/>
            </a:pPr>
            <a:r>
              <a:rPr lang="en-US" b="1" dirty="0">
                <a:sym typeface="+mn-ea"/>
              </a:rPr>
              <a:t>112 </a:t>
            </a:r>
            <a:r>
              <a:rPr lang="en-US" b="1" dirty="0" err="1">
                <a:sym typeface="+mn-ea"/>
              </a:rPr>
              <a:t>sumit</a:t>
            </a:r>
            <a:r>
              <a:rPr lang="en-US" b="1" dirty="0">
                <a:sym typeface="+mn-ea"/>
              </a:rPr>
              <a:t> 6000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animBg="1"/>
      <p:bldP spid="6" grpId="1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this: to invoke current class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invoke the method of the current class by using the this keyword. If you don't use the this keyword, compiler automatically adds this keyword while invoking the method.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9390"/>
            <a:ext cx="8229600" cy="4525963"/>
          </a:xfrm>
        </p:spPr>
        <p:txBody>
          <a:bodyPr>
            <a:noAutofit/>
          </a:bodyPr>
          <a:lstStyle/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class A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{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void m()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{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System.out.println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("hello m");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void n()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{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System.out.println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("hello n");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this.m</a:t>
            </a: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class TestThis4{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public static void main(String 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[]){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 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=new A();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a.n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();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}} </a:t>
            </a:r>
            <a:r>
              <a:rPr lang="en-US" sz="1600" b="1" dirty="0"/>
              <a:t> </a:t>
            </a:r>
          </a:p>
          <a:p>
            <a:pPr algn="l"/>
            <a:endParaRPr lang="en-US" sz="1600" b="1" dirty="0"/>
          </a:p>
        </p:txBody>
      </p:sp>
      <p:sp>
        <p:nvSpPr>
          <p:cNvPr id="16" name="Bent Arrow 15"/>
          <p:cNvSpPr/>
          <p:nvPr/>
        </p:nvSpPr>
        <p:spPr>
          <a:xfrm>
            <a:off x="324485" y="2286000"/>
            <a:ext cx="208915" cy="2281555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28665" y="3252470"/>
            <a:ext cx="133477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b="1" dirty="0">
                <a:solidFill>
                  <a:schemeClr val="tx1"/>
                </a:solidFill>
                <a:sym typeface="+mn-ea"/>
              </a:rPr>
              <a:t>Output:</a:t>
            </a:r>
            <a:endParaRPr lang="en-US" b="1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b="1" dirty="0">
                <a:sym typeface="+mn-ea"/>
              </a:rPr>
              <a:t>hello n</a:t>
            </a:r>
            <a:endParaRPr lang="en-US" b="1" dirty="0"/>
          </a:p>
          <a:p>
            <a:pPr algn="l">
              <a:buNone/>
            </a:pPr>
            <a:r>
              <a:rPr lang="en-US" b="1" dirty="0">
                <a:sym typeface="+mn-ea"/>
              </a:rPr>
              <a:t>hello 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4" grpId="0" bldLvl="0" animBg="1"/>
      <p:bldP spid="4" grpId="1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this() : to invoke current class constructor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this() constructor call can be used to invoke the current class constructor. It is used to reuse the constructor. In other words, it is used for constructor chaining.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default constructor from parameterized constructor: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15415"/>
            <a:ext cx="8229600" cy="4525963"/>
          </a:xfrm>
        </p:spPr>
        <p:txBody>
          <a:bodyPr>
            <a:normAutofit fontScale="25000" lnSpcReduction="20000"/>
          </a:bodyPr>
          <a:lstStyle/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 A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{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A()           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{</a:t>
            </a:r>
          </a:p>
          <a:p>
            <a:pPr lvl="0" algn="l">
              <a:buNone/>
            </a:pP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System.out.println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("hello a");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A(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int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x)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{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this();  </a:t>
            </a:r>
          </a:p>
          <a:p>
            <a:pPr lvl="0" algn="l">
              <a:buNone/>
            </a:pP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System.out.println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(x);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75000"/>
                  </a:schemeClr>
                </a:solidFill>
              </a:rPr>
              <a:t>class TestThis5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75000"/>
                  </a:schemeClr>
                </a:solidFill>
              </a:rPr>
              <a:t>{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75000"/>
                  </a:schemeClr>
                </a:solidFill>
              </a:rPr>
              <a:t>public static void main(String </a:t>
            </a:r>
            <a:r>
              <a:rPr lang="en-US" sz="6400" b="1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6400" b="1" dirty="0">
                <a:solidFill>
                  <a:schemeClr val="accent6">
                    <a:lumMod val="75000"/>
                  </a:schemeClr>
                </a:solidFill>
              </a:rPr>
              <a:t>[])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75000"/>
                  </a:schemeClr>
                </a:solidFill>
              </a:rPr>
              <a:t>{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75000"/>
                  </a:schemeClr>
                </a:solidFill>
              </a:rPr>
              <a:t>A </a:t>
            </a:r>
            <a:r>
              <a:rPr lang="en-US" sz="6400" b="1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6400" b="1" dirty="0">
                <a:solidFill>
                  <a:schemeClr val="accent6">
                    <a:lumMod val="75000"/>
                  </a:schemeClr>
                </a:solidFill>
              </a:rPr>
              <a:t>=new A(10);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75000"/>
                  </a:schemeClr>
                </a:solidFill>
              </a:rPr>
              <a:t>} </a:t>
            </a:r>
            <a:r>
              <a:rPr lang="en-US" sz="6400" b="1" dirty="0"/>
              <a:t> </a:t>
            </a:r>
          </a:p>
          <a:p>
            <a:pPr lvl="0" algn="l">
              <a:buNone/>
            </a:pPr>
            <a:endParaRPr lang="en-US" b="1" dirty="0"/>
          </a:p>
          <a:p>
            <a:pPr algn="l">
              <a:buNone/>
            </a:pPr>
            <a:endParaRPr lang="en-US" b="1" dirty="0"/>
          </a:p>
        </p:txBody>
      </p:sp>
      <p:sp>
        <p:nvSpPr>
          <p:cNvPr id="5" name="Curved Right Arrow 4"/>
          <p:cNvSpPr/>
          <p:nvPr/>
        </p:nvSpPr>
        <p:spPr>
          <a:xfrm flipV="1">
            <a:off x="107950" y="2110105"/>
            <a:ext cx="410210" cy="160655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0" y="1752600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constructor</a:t>
            </a:r>
          </a:p>
        </p:txBody>
      </p:sp>
      <p:sp>
        <p:nvSpPr>
          <p:cNvPr id="7" name="Explosion 1 6"/>
          <p:cNvSpPr/>
          <p:nvPr/>
        </p:nvSpPr>
        <p:spPr>
          <a:xfrm>
            <a:off x="1524000" y="1600200"/>
            <a:ext cx="2667000" cy="685800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14400" y="1981200"/>
            <a:ext cx="685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6372225" y="3933190"/>
            <a:ext cx="1459230" cy="922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b="1" dirty="0">
                <a:solidFill>
                  <a:srgbClr val="FF0000"/>
                </a:solidFill>
                <a:sym typeface="+mn-ea"/>
              </a:rPr>
              <a:t>Output:</a:t>
            </a:r>
            <a:endParaRPr lang="en-US" b="1" dirty="0">
              <a:solidFill>
                <a:srgbClr val="FF0000"/>
              </a:solidFill>
            </a:endParaRPr>
          </a:p>
          <a:p>
            <a:pPr algn="l">
              <a:buNone/>
            </a:pPr>
            <a:r>
              <a:rPr lang="en-US" b="1" dirty="0">
                <a:sym typeface="+mn-ea"/>
              </a:rPr>
              <a:t>hello a</a:t>
            </a:r>
            <a:endParaRPr lang="en-US" b="1" dirty="0"/>
          </a:p>
          <a:p>
            <a:pPr algn="l">
              <a:buNone/>
            </a:pPr>
            <a:r>
              <a:rPr lang="en-US" b="1" dirty="0">
                <a:sym typeface="+mn-ea"/>
              </a:rPr>
              <a:t>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7" grpId="0" bldLvl="0" animBg="1"/>
      <p:bldP spid="8" grpId="0" animBg="1"/>
      <p:bldP spid="8" grpId="1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Calling parameterized constructor from default constructor: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 A{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A(){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this(5);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System.out.println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("hello a");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A(</a:t>
            </a: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int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x){  </a:t>
            </a:r>
          </a:p>
          <a:p>
            <a:pPr lvl="0" algn="l">
              <a:buNone/>
            </a:pPr>
            <a:r>
              <a:rPr lang="en-US" sz="16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System.out.println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(x);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class TestThis6{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public static void main(String 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[]){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A 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=new A();  </a:t>
            </a:r>
          </a:p>
          <a:p>
            <a:pPr lvl="0" algn="l">
              <a:buNone/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}} </a:t>
            </a:r>
            <a:r>
              <a:rPr lang="en-US" sz="1600" b="1" dirty="0"/>
              <a:t> </a:t>
            </a:r>
          </a:p>
          <a:p>
            <a:pPr lvl="0" algn="l">
              <a:buNone/>
            </a:pPr>
            <a:endParaRPr lang="en-US" sz="1600" b="1" dirty="0"/>
          </a:p>
          <a:p>
            <a:pPr algn="l">
              <a:buNone/>
            </a:pPr>
            <a:endParaRPr lang="en-US" sz="1600" b="1" dirty="0"/>
          </a:p>
        </p:txBody>
      </p:sp>
      <p:sp>
        <p:nvSpPr>
          <p:cNvPr id="4" name="Curved Right Arrow 3"/>
          <p:cNvSpPr/>
          <p:nvPr/>
        </p:nvSpPr>
        <p:spPr>
          <a:xfrm>
            <a:off x="78105" y="2781300"/>
            <a:ext cx="379095" cy="1055370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9565" y="3300095"/>
            <a:ext cx="272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Parameterized constructor </a:t>
            </a:r>
          </a:p>
        </p:txBody>
      </p:sp>
      <p:sp>
        <p:nvSpPr>
          <p:cNvPr id="6" name="Explosion 1 5"/>
          <p:cNvSpPr/>
          <p:nvPr/>
        </p:nvSpPr>
        <p:spPr>
          <a:xfrm rot="21195403">
            <a:off x="3469483" y="2830691"/>
            <a:ext cx="4065584" cy="1307614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565910" y="3717290"/>
            <a:ext cx="1710055" cy="3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464935" y="4434205"/>
            <a:ext cx="1493520" cy="119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b="1" dirty="0">
                <a:solidFill>
                  <a:srgbClr val="FF0000"/>
                </a:solidFill>
                <a:sym typeface="+mn-ea"/>
              </a:rPr>
              <a:t>Output:</a:t>
            </a:r>
            <a:endParaRPr lang="en-US" b="1" dirty="0">
              <a:solidFill>
                <a:srgbClr val="FF0000"/>
              </a:solidFill>
            </a:endParaRPr>
          </a:p>
          <a:p>
            <a:pPr algn="l">
              <a:buNone/>
            </a:pPr>
            <a:r>
              <a:rPr lang="en-US" b="1" dirty="0">
                <a:sym typeface="+mn-ea"/>
              </a:rPr>
              <a:t>5</a:t>
            </a:r>
            <a:endParaRPr lang="en-US" b="1" dirty="0"/>
          </a:p>
          <a:p>
            <a:pPr algn="l">
              <a:buNone/>
            </a:pPr>
            <a:r>
              <a:rPr lang="en-US" b="1" dirty="0">
                <a:sym typeface="+mn-ea"/>
              </a:rPr>
              <a:t>hello a</a:t>
            </a:r>
            <a:endParaRPr lang="en-US" b="1" dirty="0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6" grpId="0" bldLvl="0" animBg="1"/>
      <p:bldP spid="7" grpId="0" animBg="1"/>
      <p:bldP spid="7" grpId="1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" y="1557020"/>
            <a:ext cx="7368540" cy="4526280"/>
          </a:xfrm>
        </p:spPr>
        <p:txBody>
          <a:bodyPr>
            <a:normAutofit fontScale="25000" lnSpcReduction="20000"/>
          </a:bodyPr>
          <a:lstStyle/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 Student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{  </a:t>
            </a:r>
          </a:p>
          <a:p>
            <a:pPr lvl="0" algn="l">
              <a:buNone/>
            </a:pP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int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;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String 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name,course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;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float fee;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Student(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int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rollno,String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name,String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course)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{  </a:t>
            </a:r>
          </a:p>
          <a:p>
            <a:pPr lvl="0" algn="l">
              <a:buNone/>
            </a:pP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this.rollno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;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this.name=name;  </a:t>
            </a:r>
          </a:p>
          <a:p>
            <a:pPr lvl="0" algn="l">
              <a:buNone/>
            </a:pP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this.course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=course;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Student(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int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rollno,String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name,String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course,float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 fee)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{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this(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rollno,name,course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);//reusing constructor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this.fee=fee;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void display(){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System.out.println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64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rollno</a:t>
            </a: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+" "+name+" "+course+" "+fee);}  </a:t>
            </a:r>
          </a:p>
          <a:p>
            <a:pPr lvl="0" algn="l">
              <a:buNone/>
            </a:pPr>
            <a:r>
              <a:rPr lang="en-US" sz="6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}  </a:t>
            </a:r>
          </a:p>
          <a:p>
            <a:pPr algn="l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8785" y="4424045"/>
            <a:ext cx="206094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Output:</a:t>
            </a:r>
          </a:p>
          <a:p>
            <a:r>
              <a:rPr lang="en-US" dirty="0"/>
              <a:t>111 </a:t>
            </a:r>
            <a:r>
              <a:rPr lang="en-US" dirty="0" err="1"/>
              <a:t>ankit</a:t>
            </a:r>
            <a:r>
              <a:rPr lang="en-US" dirty="0"/>
              <a:t> java null</a:t>
            </a:r>
          </a:p>
          <a:p>
            <a:r>
              <a:rPr lang="en-US" dirty="0"/>
              <a:t>112 </a:t>
            </a:r>
            <a:r>
              <a:rPr lang="en-US" dirty="0" err="1"/>
              <a:t>sumit</a:t>
            </a:r>
            <a:r>
              <a:rPr lang="en-US" dirty="0"/>
              <a:t> java 6000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067810" y="1989455"/>
            <a:ext cx="527240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class TestThis7{  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public static void main(String 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sym typeface="+mn-ea"/>
              </a:rPr>
              <a:t>args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[]){  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Student s1=new Student(111,"ankit","java");  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Student s2=new Student(112,"sumit","java",6000f);  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s1.display();  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s2.display();  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0" algn="l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}</a:t>
            </a:r>
          </a:p>
          <a:p>
            <a:pPr lvl="0" algn="l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} </a:t>
            </a:r>
            <a:r>
              <a:rPr lang="en-US" b="1" dirty="0">
                <a:sym typeface="+mn-ea"/>
              </a:rPr>
              <a:t> </a:t>
            </a:r>
            <a:endParaRPr lang="en-US" b="1" dirty="0"/>
          </a:p>
          <a:p>
            <a:pPr algn="l"/>
            <a:endParaRPr lang="en-US" dirty="0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#21: “static” Keyword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Program is divided into smaller programs called Procedures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Top-Down Approach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Importance is given to </a:t>
            </a:r>
            <a:r>
              <a:rPr lang="en-US" u="sng" dirty="0"/>
              <a:t>procedures</a:t>
            </a:r>
            <a:r>
              <a:rPr lang="en-US" dirty="0"/>
              <a:t> rather than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No security to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Does not model real-world problems very well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Suitable for developing medium size projects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Program is divided into entities called Objects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Bottom-Up Approach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Importance is given to </a:t>
            </a:r>
            <a:r>
              <a:rPr lang="en-US" u="sng" dirty="0"/>
              <a:t>data </a:t>
            </a:r>
            <a:r>
              <a:rPr lang="en-US" dirty="0"/>
              <a:t>rather than Procedures/functions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Data is Secure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Model real-world problems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Suitable to developing large size projects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Procedure Oriented Programming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t>Object Oriented    Programming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</a:t>
            </a:r>
            <a:r>
              <a:rPr lang="en-US" dirty="0" err="1"/>
              <a:t>vs</a:t>
            </a:r>
            <a:r>
              <a:rPr lang="en-US" dirty="0"/>
              <a:t> OOP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5036185" cy="4004945"/>
          </a:xfrm>
        </p:spPr>
        <p:txBody>
          <a:bodyPr/>
          <a:lstStyle/>
          <a:p>
            <a:pPr algn="l"/>
            <a:r>
              <a:rPr lang="en-US"/>
              <a:t>The </a:t>
            </a:r>
            <a:r>
              <a:rPr lang="en-US" b="1">
                <a:solidFill>
                  <a:srgbClr val="FF0000"/>
                </a:solidFill>
              </a:rPr>
              <a:t>static</a:t>
            </a:r>
            <a:r>
              <a:rPr lang="en-US"/>
              <a:t> keyword in Java is used for memory management mainly.</a:t>
            </a:r>
          </a:p>
          <a:p>
            <a:pPr algn="l"/>
            <a:r>
              <a:rPr lang="en-US"/>
              <a:t>The </a:t>
            </a:r>
            <a:r>
              <a:rPr lang="en-US" b="1">
                <a:solidFill>
                  <a:srgbClr val="FF0000"/>
                </a:solidFill>
              </a:rPr>
              <a:t>static</a:t>
            </a:r>
            <a:r>
              <a:rPr lang="en-US"/>
              <a:t> keyword belongs to the class than an instance of the class.</a:t>
            </a:r>
          </a:p>
          <a:p>
            <a:pPr algn="l"/>
            <a:r>
              <a:rPr lang="en-IN" altLang="en-US"/>
              <a:t>The “</a:t>
            </a:r>
            <a:r>
              <a:rPr lang="en-US" b="1">
                <a:solidFill>
                  <a:srgbClr val="FF0000"/>
                </a:solidFill>
              </a:rPr>
              <a:t>static</a:t>
            </a:r>
            <a:r>
              <a:rPr lang="en-IN" altLang="en-US"/>
              <a:t>” Keyword can be applied to: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Variable (also known as a instance variable)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Block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Method </a:t>
            </a:r>
            <a:endParaRPr lang="en-I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Nested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>
                <a:sym typeface="+mn-ea"/>
              </a:rPr>
              <a:t>“</a:t>
            </a:r>
            <a:r>
              <a:rPr lang="en-IN" dirty="0">
                <a:effectLst/>
                <a:sym typeface="+mn-ea"/>
              </a:rPr>
              <a:t>static</a:t>
            </a:r>
            <a:r>
              <a:rPr lang="en-IN" dirty="0">
                <a:sym typeface="+mn-ea"/>
              </a:rPr>
              <a:t>” Keyword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652135" y="2205355"/>
            <a:ext cx="3115310" cy="2875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Java static variable</a:t>
            </a:r>
            <a:r>
              <a:rPr lang="en-IN" altLang="en-US"/>
              <a:t>:</a:t>
            </a:r>
          </a:p>
          <a:p>
            <a:pPr algn="l"/>
            <a:r>
              <a:rPr lang="en-IN" altLang="en-US"/>
              <a:t>If you declare any variable as static, it is known as a static variable.</a:t>
            </a:r>
          </a:p>
          <a:p>
            <a:pPr algn="l"/>
            <a:r>
              <a:rPr lang="en-IN" altLang="en-US"/>
              <a:t>The static variable can be used to refer to the common property of all objects (which is not unique for each object)</a:t>
            </a:r>
          </a:p>
          <a:p>
            <a:pPr algn="l"/>
            <a:r>
              <a:rPr lang="en-IN" altLang="en-US"/>
              <a:t>for example: college name of students</a:t>
            </a:r>
          </a:p>
          <a:p>
            <a:pPr algn="l"/>
            <a:r>
              <a:rPr lang="en-IN" altLang="en-US"/>
              <a:t>The static variable gets memory only once in the class area at the time of class loading</a:t>
            </a:r>
          </a:p>
          <a:p>
            <a:pPr algn="l"/>
            <a:r>
              <a:rPr lang="en-IN" altLang="en-US"/>
              <a:t>It makes your program memory efficient (i.e., it saves memory).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 varibale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988310" y="5301615"/>
            <a:ext cx="2959100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Syntax:</a:t>
            </a:r>
          </a:p>
          <a:p>
            <a:r>
              <a:rPr lang="en-IN" altLang="en-US"/>
              <a:t>     static varibale_name=value;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to varibale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83895" y="1845310"/>
            <a:ext cx="2955925" cy="1476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/>
              <a:t>class Student{  </a:t>
            </a:r>
          </a:p>
          <a:p>
            <a:pPr algn="l"/>
            <a:r>
              <a:rPr lang="en-US"/>
              <a:t>     int rollno;  </a:t>
            </a:r>
          </a:p>
          <a:p>
            <a:pPr algn="l"/>
            <a:r>
              <a:rPr lang="en-US"/>
              <a:t>     String name;  </a:t>
            </a:r>
          </a:p>
          <a:p>
            <a:pPr algn="l"/>
            <a:r>
              <a:rPr lang="en-US"/>
              <a:t>     String college="</a:t>
            </a:r>
            <a:r>
              <a:rPr lang="en-IN" altLang="en-US"/>
              <a:t>CHRIST</a:t>
            </a:r>
            <a:r>
              <a:rPr lang="en-US"/>
              <a:t>";  </a:t>
            </a:r>
          </a:p>
          <a:p>
            <a:pPr algn="l"/>
            <a:r>
              <a:rPr lang="en-US"/>
              <a:t>}  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811905" y="1845310"/>
            <a:ext cx="5074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we make </a:t>
            </a:r>
            <a:r>
              <a:rPr lang="en-IN" altLang="en-US"/>
              <a:t>college filed </a:t>
            </a:r>
            <a:r>
              <a:rPr lang="en-US"/>
              <a:t>static, this field will get the memory only once.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83895" y="3789045"/>
            <a:ext cx="3532505" cy="14763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/>
              <a:t>class Student{  </a:t>
            </a:r>
          </a:p>
          <a:p>
            <a:pPr algn="l"/>
            <a:r>
              <a:rPr lang="en-US"/>
              <a:t>     int rollno;  </a:t>
            </a:r>
          </a:p>
          <a:p>
            <a:pPr algn="l"/>
            <a:r>
              <a:rPr lang="en-US"/>
              <a:t>     String name;  </a:t>
            </a:r>
          </a:p>
          <a:p>
            <a:pPr algn="l"/>
            <a:r>
              <a:rPr lang="en-US"/>
              <a:t>     </a:t>
            </a:r>
            <a:r>
              <a:rPr lang="en-IN" altLang="en-US" b="1">
                <a:solidFill>
                  <a:srgbClr val="FF0000"/>
                </a:solidFill>
              </a:rPr>
              <a:t>static</a:t>
            </a:r>
            <a:r>
              <a:rPr lang="en-IN" altLang="en-US"/>
              <a:t> </a:t>
            </a:r>
            <a:r>
              <a:rPr lang="en-US"/>
              <a:t>String college="</a:t>
            </a:r>
            <a:r>
              <a:rPr lang="en-IN" altLang="en-US">
                <a:sym typeface="+mn-ea"/>
              </a:rPr>
              <a:t>CHRIST</a:t>
            </a:r>
            <a:r>
              <a:rPr lang="en-US"/>
              <a:t>";  </a:t>
            </a:r>
          </a:p>
          <a:p>
            <a:pPr algn="l"/>
            <a:r>
              <a:rPr lang="en-US"/>
              <a:t>}  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572000" y="3933190"/>
            <a:ext cx="3902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t>Java static property is shared to all objects.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to varibale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Box 4"/>
          <p:cNvSpPr txBox="1"/>
          <p:nvPr/>
        </p:nvSpPr>
        <p:spPr>
          <a:xfrm>
            <a:off x="1182370" y="1886585"/>
            <a:ext cx="6779895" cy="50774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t>class Student{  </a:t>
            </a:r>
          </a:p>
          <a:p>
            <a:r>
              <a:t>   int rollno; </a:t>
            </a:r>
          </a:p>
          <a:p>
            <a:r>
              <a:t>   String name;  </a:t>
            </a:r>
          </a:p>
          <a:p>
            <a:r>
              <a:t>   static String college ="</a:t>
            </a:r>
            <a:r>
              <a:rPr lang="en-IN"/>
              <a:t>CHRIST</a:t>
            </a:r>
            <a:r>
              <a:t>";//static variable  </a:t>
            </a:r>
          </a:p>
          <a:p>
            <a:r>
              <a:t>   Student(int r, String n){  </a:t>
            </a:r>
          </a:p>
          <a:p>
            <a:r>
              <a:t>   rollno = r;  </a:t>
            </a:r>
          </a:p>
          <a:p>
            <a:r>
              <a:t>   name = n;  </a:t>
            </a:r>
          </a:p>
          <a:p>
            <a:r>
              <a:t>   }  </a:t>
            </a:r>
          </a:p>
          <a:p>
            <a:r>
              <a:t>   void display (){System.out.println(rollno+" "+name+" "+college);}  </a:t>
            </a:r>
          </a:p>
          <a:p>
            <a:r>
              <a:t>}  </a:t>
            </a:r>
          </a:p>
          <a:p>
            <a:r>
              <a:t>public class TestStaticVariable1{  </a:t>
            </a:r>
          </a:p>
          <a:p>
            <a:r>
              <a:t> public static void main(String args[]){  </a:t>
            </a:r>
          </a:p>
          <a:p>
            <a:r>
              <a:t> Student s1 = new Student(111,"</a:t>
            </a:r>
            <a:r>
              <a:rPr lang="en-IN"/>
              <a:t>Jyothi</a:t>
            </a:r>
            <a:r>
              <a:t>");  </a:t>
            </a:r>
          </a:p>
          <a:p>
            <a:r>
              <a:t> Student s2 = new Student(222,"</a:t>
            </a:r>
            <a:r>
              <a:rPr lang="en-IN"/>
              <a:t>Mandala</a:t>
            </a:r>
            <a:r>
              <a:t>");  </a:t>
            </a:r>
          </a:p>
          <a:p>
            <a:r>
              <a:rPr lang="en-IN"/>
              <a:t> </a:t>
            </a:r>
            <a:r>
              <a:t>s1.display();  </a:t>
            </a:r>
          </a:p>
          <a:p>
            <a:r>
              <a:t> s2.display();  </a:t>
            </a:r>
          </a:p>
          <a:p>
            <a:r>
              <a:t> }  </a:t>
            </a:r>
          </a:p>
          <a:p>
            <a:r>
              <a:t>}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428105" y="5373370"/>
            <a:ext cx="225869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111 </a:t>
            </a:r>
            <a:r>
              <a:rPr lang="en-IN" altLang="en-US"/>
              <a:t>Jyothi</a:t>
            </a:r>
            <a:r>
              <a:rPr lang="en-US"/>
              <a:t> </a:t>
            </a:r>
            <a:r>
              <a:rPr lang="en-IN" altLang="en-US"/>
              <a:t>CHRIST</a:t>
            </a:r>
          </a:p>
          <a:p>
            <a:pPr algn="l"/>
            <a:r>
              <a:rPr lang="en-US"/>
              <a:t>222 </a:t>
            </a:r>
            <a:r>
              <a:rPr lang="en-IN" altLang="en-US"/>
              <a:t>Mandala CHRIST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31595" y="2709545"/>
            <a:ext cx="3168650" cy="360045"/>
          </a:xfrm>
          <a:prstGeom prst="roundRect">
            <a:avLst/>
          </a:prstGeom>
          <a:noFill/>
          <a:ln cap="rnd">
            <a:solidFill>
              <a:srgbClr val="FF000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to varibale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82370" y="1886585"/>
            <a:ext cx="6779895" cy="42462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t>class Counter{  </a:t>
            </a:r>
          </a:p>
          <a:p>
            <a:r>
              <a:t>int count=0;//will get memory each time when the instance is created  </a:t>
            </a:r>
          </a:p>
          <a:p>
            <a:r>
              <a:t>  </a:t>
            </a:r>
          </a:p>
          <a:p>
            <a:r>
              <a:t>Counter(){  </a:t>
            </a:r>
          </a:p>
          <a:p>
            <a:r>
              <a:t>count++;//incrementing value  </a:t>
            </a:r>
          </a:p>
          <a:p>
            <a:r>
              <a:t>System.out.println(count);  </a:t>
            </a:r>
          </a:p>
          <a:p>
            <a:r>
              <a:t>}  </a:t>
            </a:r>
          </a:p>
          <a:p>
            <a:r>
              <a:t>  </a:t>
            </a:r>
          </a:p>
          <a:p>
            <a:r>
              <a:t>public static void main(String args[]){  </a:t>
            </a:r>
          </a:p>
          <a:p>
            <a:r>
              <a:t>//Creating objects  </a:t>
            </a:r>
          </a:p>
          <a:p>
            <a:r>
              <a:t>Counter c1=new Counter();  </a:t>
            </a:r>
          </a:p>
          <a:p>
            <a:r>
              <a:t>Counter c2=new Counter();  </a:t>
            </a:r>
          </a:p>
          <a:p>
            <a:r>
              <a:t>Counter c3=new Counter();  </a:t>
            </a:r>
          </a:p>
          <a:p>
            <a:r>
              <a:t>}  </a:t>
            </a:r>
          </a:p>
          <a:p>
            <a:r>
              <a:t>}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00470" y="4077335"/>
            <a:ext cx="2258695" cy="1026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1</a:t>
            </a:r>
            <a:endParaRPr lang="en-IN"/>
          </a:p>
          <a:p>
            <a:pPr algn="l"/>
            <a:r>
              <a:rPr lang="en-IN"/>
              <a:t>1</a:t>
            </a:r>
          </a:p>
          <a:p>
            <a:pPr algn="l"/>
            <a:r>
              <a:rPr lang="en-IN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to varibale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81735" y="1917065"/>
            <a:ext cx="6779895" cy="42462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t>class Counter2{  </a:t>
            </a:r>
          </a:p>
          <a:p>
            <a:r>
              <a:rPr>
                <a:solidFill>
                  <a:srgbClr val="FF0000"/>
                </a:solidFill>
              </a:rPr>
              <a:t>static</a:t>
            </a:r>
            <a:r>
              <a:t> int count=0;  </a:t>
            </a:r>
          </a:p>
          <a:p>
            <a:r>
              <a:t>  </a:t>
            </a:r>
          </a:p>
          <a:p>
            <a:r>
              <a:t>Counter2(){  </a:t>
            </a:r>
          </a:p>
          <a:p>
            <a:r>
              <a:t>count++;//incrementing the value of static variable  </a:t>
            </a:r>
          </a:p>
          <a:p>
            <a:r>
              <a:t>System.out.println(count);  </a:t>
            </a:r>
          </a:p>
          <a:p>
            <a:r>
              <a:t>}  </a:t>
            </a:r>
          </a:p>
          <a:p>
            <a:r>
              <a:t>  </a:t>
            </a:r>
          </a:p>
          <a:p>
            <a:r>
              <a:t>public static void main(String args[]){  </a:t>
            </a:r>
          </a:p>
          <a:p>
            <a:r>
              <a:t>//creating objects  </a:t>
            </a:r>
          </a:p>
          <a:p>
            <a:r>
              <a:t>Counter2 c1=new Counter2();  </a:t>
            </a:r>
          </a:p>
          <a:p>
            <a:r>
              <a:t>Counter2 c2=new Counter2();  </a:t>
            </a:r>
          </a:p>
          <a:p>
            <a:r>
              <a:t>Counter2 c3=new Counter2();  </a:t>
            </a:r>
          </a:p>
          <a:p>
            <a:r>
              <a:t>}  </a:t>
            </a:r>
          </a:p>
          <a:p>
            <a:r>
              <a:t>}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372225" y="4365625"/>
            <a:ext cx="2258695" cy="1061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1</a:t>
            </a:r>
          </a:p>
          <a:p>
            <a:pPr algn="l"/>
            <a:r>
              <a:rPr lang="en-IN" altLang="en-US"/>
              <a:t>2</a:t>
            </a:r>
          </a:p>
          <a:p>
            <a:pPr algn="l"/>
            <a:r>
              <a:rPr lang="en-IN" altLang="en-US"/>
              <a:t>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88085" y="2205355"/>
            <a:ext cx="1855470" cy="324485"/>
          </a:xfrm>
          <a:prstGeom prst="roundRect">
            <a:avLst/>
          </a:prstGeom>
          <a:noFill/>
          <a:ln cap="rnd">
            <a:solidFill>
              <a:srgbClr val="00B0F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683895" y="316230"/>
            <a:ext cx="2310765" cy="17043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>
                <a:sym typeface="+mn-ea"/>
              </a:rPr>
              <a:t>will get memory only once and retain its value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6" grpId="0" bldLvl="0" animBg="1"/>
      <p:bldP spid="6" grpId="1" animBg="1"/>
      <p:bldP spid="8" grpId="0" animBg="1"/>
      <p:bldP spid="8" grpId="1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A static block is used for initializing static variables. </a:t>
            </a:r>
          </a:p>
          <a:p>
            <a:pPr algn="l"/>
            <a:r>
              <a:rPr lang="en-US"/>
              <a:t> The static block is executed once when the first object of the class is created.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 BLOCK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348355" y="3141345"/>
            <a:ext cx="1625600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Syntax:</a:t>
            </a:r>
          </a:p>
          <a:p>
            <a:r>
              <a:rPr lang="en-IN" altLang="en-US"/>
              <a:t>        static </a:t>
            </a:r>
          </a:p>
          <a:p>
            <a:r>
              <a:rPr lang="en-IN" altLang="en-US"/>
              <a:t>        {</a:t>
            </a:r>
          </a:p>
          <a:p>
            <a:r>
              <a:rPr lang="en-IN" altLang="en-US"/>
              <a:t>            //code</a:t>
            </a:r>
          </a:p>
          <a:p>
            <a:r>
              <a:rPr lang="en-IN" altLang="en-US"/>
              <a:t>    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5" grpId="0" animBg="1"/>
      <p:bldP spid="5" grpId="1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to BLOCK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82370" y="1886585"/>
            <a:ext cx="6779895" cy="42462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t>class </a:t>
            </a:r>
            <a:r>
              <a:rPr lang="en-IN"/>
              <a:t>Example</a:t>
            </a:r>
            <a:r>
              <a:t> {</a:t>
            </a:r>
          </a:p>
          <a:p>
            <a:r>
              <a:t>    static int a;</a:t>
            </a:r>
          </a:p>
          <a:p>
            <a:r>
              <a:t>    static int b;</a:t>
            </a:r>
          </a:p>
          <a:p>
            <a:endParaRPr/>
          </a:p>
          <a:p>
            <a:r>
              <a:t>    static {</a:t>
            </a:r>
          </a:p>
          <a:p>
            <a:r>
              <a:t>      a = 10;</a:t>
            </a:r>
          </a:p>
          <a:p>
            <a:r>
              <a:t>      b = 2 * a;</a:t>
            </a:r>
          </a:p>
          <a:p>
            <a:r>
              <a:t>    }</a:t>
            </a:r>
          </a:p>
          <a:p>
            <a:r>
              <a:t>    </a:t>
            </a:r>
          </a:p>
          <a:p>
            <a:r>
              <a:t>    public static void main( String args[] )</a:t>
            </a:r>
          </a:p>
          <a:p>
            <a:r>
              <a:t> </a:t>
            </a:r>
            <a:r>
              <a:rPr lang="en-IN"/>
              <a:t>  </a:t>
            </a:r>
            <a:r>
              <a:t>{</a:t>
            </a:r>
          </a:p>
          <a:p>
            <a:r>
              <a:t>        </a:t>
            </a:r>
            <a:r>
              <a:rPr lang="en-IN"/>
              <a:t>Example</a:t>
            </a:r>
            <a:r>
              <a:t> </a:t>
            </a:r>
            <a:r>
              <a:rPr lang="en-IN"/>
              <a:t>e</a:t>
            </a:r>
            <a:r>
              <a:t> = new </a:t>
            </a:r>
            <a:r>
              <a:rPr lang="en-IN"/>
              <a:t>Example</a:t>
            </a:r>
            <a:r>
              <a:t>();</a:t>
            </a:r>
          </a:p>
          <a:p>
            <a:r>
              <a:t>        System.out.printf("a = %d\t b = %d ", </a:t>
            </a:r>
            <a:r>
              <a:rPr lang="en-IN"/>
              <a:t>e</a:t>
            </a:r>
            <a:r>
              <a:t>.a, </a:t>
            </a:r>
            <a:r>
              <a:rPr lang="en-IN"/>
              <a:t>e</a:t>
            </a:r>
            <a:r>
              <a:t>.b);</a:t>
            </a:r>
          </a:p>
          <a:p>
            <a:r>
              <a:t>    }</a:t>
            </a:r>
          </a:p>
          <a:p>
            <a:r>
              <a:t>}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16370" y="4797425"/>
            <a:ext cx="225869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t>a = 10	 b = 20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31595" y="2997200"/>
            <a:ext cx="1565910" cy="1244600"/>
          </a:xfrm>
          <a:prstGeom prst="roundRect">
            <a:avLst/>
          </a:prstGeom>
          <a:noFill/>
          <a:ln cap="rnd">
            <a:solidFill>
              <a:srgbClr val="FF000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6" grpId="0" bldLvl="0" animBg="1"/>
      <p:bldP spid="6" grpId="1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#22: “static” Keyword(cont.)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5036185" cy="4004945"/>
          </a:xfrm>
        </p:spPr>
        <p:txBody>
          <a:bodyPr/>
          <a:lstStyle/>
          <a:p>
            <a:pPr algn="l"/>
            <a:r>
              <a:rPr lang="en-US"/>
              <a:t>The </a:t>
            </a:r>
            <a:r>
              <a:rPr lang="en-US" b="1">
                <a:solidFill>
                  <a:srgbClr val="FF0000"/>
                </a:solidFill>
              </a:rPr>
              <a:t>static</a:t>
            </a:r>
            <a:r>
              <a:rPr lang="en-US"/>
              <a:t> keyword in Java is used for memory management mainly.</a:t>
            </a:r>
          </a:p>
          <a:p>
            <a:pPr algn="l"/>
            <a:r>
              <a:rPr lang="en-US"/>
              <a:t>The </a:t>
            </a:r>
            <a:r>
              <a:rPr lang="en-US" b="1">
                <a:solidFill>
                  <a:srgbClr val="FF0000"/>
                </a:solidFill>
              </a:rPr>
              <a:t>static</a:t>
            </a:r>
            <a:r>
              <a:rPr lang="en-US"/>
              <a:t> keyword belongs to the class than an instance of the class.</a:t>
            </a:r>
          </a:p>
          <a:p>
            <a:pPr algn="l"/>
            <a:r>
              <a:rPr lang="en-IN" altLang="en-US"/>
              <a:t>The “</a:t>
            </a:r>
            <a:r>
              <a:rPr lang="en-US" b="1">
                <a:solidFill>
                  <a:srgbClr val="FF0000"/>
                </a:solidFill>
              </a:rPr>
              <a:t>static</a:t>
            </a:r>
            <a:r>
              <a:rPr lang="en-IN" altLang="en-US"/>
              <a:t>” Keyword can be applied to: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Variable (also known as a instance variable)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Block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Method </a:t>
            </a:r>
            <a:endParaRPr lang="en-I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Nested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>
                <a:sym typeface="+mn-ea"/>
              </a:rPr>
              <a:t>“</a:t>
            </a:r>
            <a:r>
              <a:rPr lang="en-IN" dirty="0">
                <a:effectLst/>
                <a:sym typeface="+mn-ea"/>
              </a:rPr>
              <a:t>static</a:t>
            </a:r>
            <a:r>
              <a:rPr lang="en-IN" dirty="0">
                <a:sym typeface="+mn-ea"/>
              </a:rPr>
              <a:t>” Keyword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652135" y="2205355"/>
            <a:ext cx="3115310" cy="2875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Procedure Oriented Programming Language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Complied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Supports Preprocessor Directives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User takes care of memory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Uses pointers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Platform dependent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Variable declaration at the beginning of the block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Uses global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Object Oriented Programming Language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Complied &amp; Interpreted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Does not support preprocessor directives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Internally manages the 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Does not use pointers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Platform independent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Variable can be declared anywhere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No global variable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C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t>Java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</a:t>
            </a:r>
            <a:r>
              <a:rPr lang="en-US" dirty="0" err="1"/>
              <a:t>vs</a:t>
            </a:r>
            <a:r>
              <a:rPr lang="en-US" dirty="0"/>
              <a:t>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If you apply static keyword with any method, it is known as static method.</a:t>
            </a:r>
          </a:p>
          <a:p>
            <a:pPr algn="l"/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 static method belongs to the class rather than the object of a class.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 static method can be invoked without the need for creating an instance of a class.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 static method can access static data member and can change the value of it.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to method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259840" y="4437380"/>
            <a:ext cx="5305425" cy="2306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 class Student{  </a:t>
            </a:r>
          </a:p>
          <a:p>
            <a:pPr algn="l"/>
            <a:r>
              <a:rPr lang="en-US" dirty="0"/>
              <a:t>     int </a:t>
            </a:r>
            <a:r>
              <a:rPr lang="en-US" dirty="0" err="1"/>
              <a:t>rollno</a:t>
            </a:r>
            <a:r>
              <a:rPr lang="en-US" dirty="0"/>
              <a:t>;  </a:t>
            </a:r>
          </a:p>
          <a:p>
            <a:pPr algn="l"/>
            <a:r>
              <a:rPr lang="en-US" dirty="0"/>
              <a:t>     String name;  </a:t>
            </a:r>
          </a:p>
          <a:p>
            <a:pPr algn="l"/>
            <a:r>
              <a:rPr lang="en-US" dirty="0"/>
              <a:t>     static String college = "</a:t>
            </a:r>
            <a:r>
              <a:rPr lang="en-IN" altLang="en-US" dirty="0"/>
              <a:t>CHRIST</a:t>
            </a:r>
            <a:r>
              <a:rPr lang="en-US" dirty="0"/>
              <a:t>";  </a:t>
            </a:r>
          </a:p>
          <a:p>
            <a:pPr algn="l"/>
            <a:r>
              <a:rPr lang="en-US" dirty="0"/>
              <a:t>     //static method to change the value of static variable  </a:t>
            </a:r>
          </a:p>
          <a:p>
            <a:pPr algn="l"/>
            <a:r>
              <a:rPr lang="en-US" dirty="0"/>
              <a:t>    </a:t>
            </a:r>
            <a:r>
              <a:rPr lang="en-US" dirty="0">
                <a:solidFill>
                  <a:srgbClr val="FFC000"/>
                </a:solidFill>
              </a:rPr>
              <a:t> static void change(){  </a:t>
            </a:r>
          </a:p>
          <a:p>
            <a:pPr algn="l"/>
            <a:r>
              <a:rPr lang="en-US" dirty="0">
                <a:solidFill>
                  <a:srgbClr val="FFC000"/>
                </a:solidFill>
              </a:rPr>
              <a:t>     college = "</a:t>
            </a:r>
            <a:r>
              <a:rPr lang="en-IN" altLang="en-US" dirty="0">
                <a:solidFill>
                  <a:srgbClr val="FFC000"/>
                </a:solidFill>
              </a:rPr>
              <a:t>SOET</a:t>
            </a:r>
            <a:r>
              <a:rPr lang="en-US" dirty="0">
                <a:solidFill>
                  <a:srgbClr val="FFC000"/>
                </a:solidFill>
              </a:rPr>
              <a:t>";  </a:t>
            </a:r>
            <a:endParaRPr lang="en-US" dirty="0"/>
          </a:p>
          <a:p>
            <a:pPr algn="l"/>
            <a:r>
              <a:rPr lang="en-US" dirty="0"/>
              <a:t>     }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6" grpId="1" build="p"/>
      <p:bldP spid="8" grpId="0" bldLvl="0" animBg="1"/>
      <p:bldP spid="8" grpId="1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to method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82370" y="1886585"/>
            <a:ext cx="6779895" cy="31381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t>class Calculate{  </a:t>
            </a:r>
          </a:p>
          <a:p>
            <a:r>
              <a:t>  static int cube(int x){  </a:t>
            </a:r>
          </a:p>
          <a:p>
            <a:r>
              <a:t>  return x*x*x;  </a:t>
            </a:r>
          </a:p>
          <a:p>
            <a:r>
              <a:t>  }  </a:t>
            </a:r>
          </a:p>
          <a:p>
            <a:r>
              <a:t>  </a:t>
            </a:r>
          </a:p>
          <a:p>
            <a:r>
              <a:t>  public static void main(String args[])</a:t>
            </a:r>
          </a:p>
          <a:p>
            <a:r>
              <a:t>{  </a:t>
            </a:r>
          </a:p>
          <a:p>
            <a:r>
              <a:t>  int result=Calculate.cube(5);  </a:t>
            </a:r>
          </a:p>
          <a:p>
            <a:r>
              <a:t>  System.out.println(result);  </a:t>
            </a:r>
          </a:p>
          <a:p>
            <a:r>
              <a:t>  }  </a:t>
            </a:r>
          </a:p>
          <a:p>
            <a:r>
              <a:t>}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32270" y="4293235"/>
            <a:ext cx="107886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IN"/>
              <a:t>125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59840" y="2205355"/>
            <a:ext cx="2562225" cy="905510"/>
          </a:xfrm>
          <a:prstGeom prst="roundRect">
            <a:avLst/>
          </a:prstGeom>
          <a:noFill/>
          <a:ln cap="rnd">
            <a:solidFill>
              <a:srgbClr val="FF0000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6" grpId="0" bldLvl="0" animBg="1"/>
      <p:bldP spid="6" grpId="1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Restrictions for the static method</a:t>
            </a:r>
          </a:p>
          <a:p>
            <a:pPr algn="l"/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The static method can not use non static data member or call non-static method directly.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this and super cannot be used in static context.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to method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71550" y="4065905"/>
            <a:ext cx="4001770" cy="20300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t>class A{  </a:t>
            </a:r>
          </a:p>
          <a:p>
            <a:r>
              <a:t> int a=40;//non static  </a:t>
            </a:r>
          </a:p>
          <a:p>
            <a:r>
              <a:t>   </a:t>
            </a:r>
          </a:p>
          <a:p>
            <a:r>
              <a:t> public static void main(String args[]){  </a:t>
            </a:r>
          </a:p>
          <a:p>
            <a:r>
              <a:t>  System.out.println(a);  </a:t>
            </a:r>
          </a:p>
          <a:p>
            <a:r>
              <a:t> }  </a:t>
            </a:r>
          </a:p>
          <a:p>
            <a:r>
              <a:t>}   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91865" y="5373370"/>
            <a:ext cx="240855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</a:p>
          <a:p>
            <a:pPr algn="l"/>
            <a:r>
              <a:rPr lang="en-IN" altLang="en-US"/>
              <a:t>    Compile Time Error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4572000" y="3047365"/>
            <a:ext cx="4822190" cy="304863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Java main method </a:t>
            </a:r>
            <a:r>
              <a:rPr lang="en-IN" altLang="en-US"/>
              <a:t>is </a:t>
            </a:r>
            <a:r>
              <a:rPr lang="en-US"/>
              <a:t>static? because the object is not required to call a static method. If it were a non-static method, JVM creates an object first then call main() method that will lead the problem of extra memory allocation.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6" grpId="0" animBg="1"/>
      <p:bldP spid="6" grpId="1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</a:t>
            </a:r>
            <a:r>
              <a:rPr lang="en-US" altLang="en-IN" sz="3200" dirty="0"/>
              <a:t>3</a:t>
            </a:r>
            <a:r>
              <a:rPr lang="en-IN" sz="3200" dirty="0"/>
              <a:t>: </a:t>
            </a:r>
            <a:r>
              <a:rPr lang="en-US" altLang="en-IN" sz="3200" dirty="0"/>
              <a:t>Inheritance</a:t>
            </a:r>
            <a:r>
              <a:rPr lang="en-IN" altLang="en-US" sz="3200" dirty="0"/>
              <a:t>-Introduction</a:t>
            </a:r>
            <a:endParaRPr lang="en-US" alt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sz="quarter" idx="13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>
              <a:buClrTx/>
              <a:buSzTx/>
              <a:buFontTx/>
            </a:pPr>
            <a:endParaRPr lang="en-US" alt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N" dirty="0">
                <a:sym typeface="+mn-ea"/>
              </a:rPr>
              <a:t>Inheritance</a:t>
            </a:r>
            <a:endParaRPr lang="en-US"/>
          </a:p>
        </p:txBody>
      </p:sp>
      <p:sp>
        <p:nvSpPr>
          <p:cNvPr id="2052" name="Text Box 4"/>
          <p:cNvSpPr txBox="1"/>
          <p:nvPr/>
        </p:nvSpPr>
        <p:spPr>
          <a:xfrm>
            <a:off x="323850" y="2132965"/>
            <a:ext cx="8534400" cy="39382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>
                <a:sym typeface="+mn-ea"/>
              </a:rPr>
              <a:t>Inheritance can be defined as the process where one class acquires the properties (methods and fields) of another.</a:t>
            </a:r>
            <a:endParaRPr lang="en-US" sz="2000"/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Reusability is achieved by INHERITANCE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Java classes Can be Reused by extending a class. Extending an existing class is nothing but reusing properties of the existing classes.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The class whose properties are extended is known as</a:t>
            </a:r>
            <a:r>
              <a:rPr lang="en-US" sz="2000" b="1" spc="30">
                <a:cs typeface="Tahoma" panose="020B0604030504040204" pitchFamily="34" charset="0"/>
              </a:rPr>
              <a:t> super </a:t>
            </a:r>
            <a:r>
              <a:rPr lang="en-US" sz="2000" spc="30">
                <a:cs typeface="Tahoma" panose="020B0604030504040204" pitchFamily="34" charset="0"/>
              </a:rPr>
              <a:t>or </a:t>
            </a:r>
            <a:r>
              <a:rPr lang="en-US" sz="2000" b="1" spc="30">
                <a:cs typeface="Tahoma" panose="020B0604030504040204" pitchFamily="34" charset="0"/>
              </a:rPr>
              <a:t>base</a:t>
            </a:r>
            <a:r>
              <a:rPr lang="en-US" sz="2000" spc="30">
                <a:cs typeface="Tahoma" panose="020B0604030504040204" pitchFamily="34" charset="0"/>
              </a:rPr>
              <a:t> or </a:t>
            </a:r>
            <a:r>
              <a:rPr lang="en-US" sz="2000" b="1" spc="30">
                <a:cs typeface="Tahoma" panose="020B0604030504040204" pitchFamily="34" charset="0"/>
              </a:rPr>
              <a:t>parent</a:t>
            </a:r>
            <a:r>
              <a:rPr lang="en-US" sz="2000" spc="30">
                <a:cs typeface="Tahoma" panose="020B0604030504040204" pitchFamily="34" charset="0"/>
              </a:rPr>
              <a:t> class.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The class which  extends the properties of super class is known as </a:t>
            </a:r>
            <a:r>
              <a:rPr lang="en-US" sz="2000" b="1" spc="30">
                <a:cs typeface="Tahoma" panose="020B0604030504040204" pitchFamily="34" charset="0"/>
              </a:rPr>
              <a:t>sub </a:t>
            </a:r>
            <a:r>
              <a:rPr lang="en-US" sz="2000" spc="30">
                <a:cs typeface="Tahoma" panose="020B0604030504040204" pitchFamily="34" charset="0"/>
              </a:rPr>
              <a:t>or </a:t>
            </a:r>
            <a:r>
              <a:rPr lang="en-US" sz="2000" b="1" spc="30">
                <a:cs typeface="Tahoma" panose="020B0604030504040204" pitchFamily="34" charset="0"/>
              </a:rPr>
              <a:t>derived</a:t>
            </a:r>
            <a:r>
              <a:rPr lang="en-US" sz="2000" spc="30">
                <a:cs typeface="Tahoma" panose="020B0604030504040204" pitchFamily="34" charset="0"/>
              </a:rPr>
              <a:t> or </a:t>
            </a:r>
            <a:r>
              <a:rPr lang="en-US" sz="2000" b="1" spc="30">
                <a:cs typeface="Tahoma" panose="020B0604030504040204" pitchFamily="34" charset="0"/>
              </a:rPr>
              <a:t>child </a:t>
            </a:r>
            <a:r>
              <a:rPr lang="en-US" sz="2000" spc="30">
                <a:cs typeface="Tahoma" panose="020B0604030504040204" pitchFamily="34" charset="0"/>
              </a:rPr>
              <a:t>class 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A class can either extends another class or can implement an interface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2">
                                            <p:txEl>
                                              <p:charRg st="0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charRg st="39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52">
                                            <p:txEl>
                                              <p:charRg st="39" end="1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charRg st="175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52">
                                            <p:txEl>
                                              <p:charRg st="175" end="2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charRg st="258" end="3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052">
                                            <p:txEl>
                                              <p:charRg st="258" end="3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charRg st="356" end="4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052">
                                            <p:txEl>
                                              <p:charRg st="356" end="4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ym typeface="+mn-ea"/>
              </a:rPr>
              <a:t>Defining a Subclass</a:t>
            </a:r>
            <a:endParaRPr lang="en-US"/>
          </a:p>
        </p:txBody>
      </p:sp>
      <p:sp>
        <p:nvSpPr>
          <p:cNvPr id="3074" name="Text Box 4"/>
          <p:cNvSpPr txBox="1"/>
          <p:nvPr/>
        </p:nvSpPr>
        <p:spPr>
          <a:xfrm>
            <a:off x="228600" y="457200"/>
            <a:ext cx="8610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en-US" altLang="en-US" sz="1800" dirty="0"/>
          </a:p>
        </p:txBody>
      </p:sp>
      <p:sp>
        <p:nvSpPr>
          <p:cNvPr id="3075" name="Text Box 6"/>
          <p:cNvSpPr txBox="1"/>
          <p:nvPr/>
        </p:nvSpPr>
        <p:spPr>
          <a:xfrm>
            <a:off x="0" y="3810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endParaRPr lang="en-US" altLang="en-US" sz="2400" b="1" dirty="0"/>
          </a:p>
        </p:txBody>
      </p:sp>
      <p:sp>
        <p:nvSpPr>
          <p:cNvPr id="5128" name="Text Box 8"/>
          <p:cNvSpPr txBox="1"/>
          <p:nvPr/>
        </p:nvSpPr>
        <p:spPr>
          <a:xfrm>
            <a:off x="0" y="5183188"/>
            <a:ext cx="9144000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>
              <a:spcBef>
                <a:spcPct val="50000"/>
              </a:spcBef>
            </a:pPr>
            <a:r>
              <a:rPr lang="en-IN" altLang="en-US" sz="2400" b="1" u="sng" dirty="0"/>
              <a:t>e</a:t>
            </a:r>
            <a:r>
              <a:rPr lang="en-US" altLang="en-US" sz="2400" b="1" u="sng" dirty="0"/>
              <a:t>xtends</a:t>
            </a:r>
            <a:r>
              <a:rPr lang="en-US" altLang="en-US" sz="2400" b="1" dirty="0"/>
              <a:t> keyword signifies that properties of the super class are extended to sub class</a:t>
            </a:r>
          </a:p>
          <a:p>
            <a:pPr marL="342900" lvl="0" indent="-342900" eaLnBrk="1" hangingPunct="1">
              <a:spcBef>
                <a:spcPct val="50000"/>
              </a:spcBef>
            </a:pPr>
            <a:r>
              <a:rPr lang="en-US" altLang="en-US" sz="2400" b="1" dirty="0"/>
              <a:t>Sub class will not  inherit private members of super class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835785" y="2132965"/>
            <a:ext cx="5180965" cy="272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b="1" dirty="0">
                <a:sym typeface="+mn-ea"/>
              </a:rPr>
              <a:t>Syntax :</a:t>
            </a:r>
            <a:endParaRPr lang="en-US" altLang="en-US" b="1" dirty="0">
              <a:solidFill>
                <a:schemeClr val="tx1"/>
              </a:solidFill>
            </a:endParaRP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b="1" dirty="0">
                <a:sym typeface="+mn-ea"/>
              </a:rPr>
              <a:t>class &lt;subclass name&gt; </a:t>
            </a:r>
            <a:r>
              <a:rPr lang="en-US" altLang="en-US" b="1" i="1" dirty="0">
                <a:sym typeface="+mn-ea"/>
              </a:rPr>
              <a:t>extends</a:t>
            </a:r>
            <a:r>
              <a:rPr lang="en-US" altLang="en-US" b="1" dirty="0">
                <a:sym typeface="+mn-ea"/>
              </a:rPr>
              <a:t> &lt;superclass name&gt;</a:t>
            </a:r>
            <a:endParaRPr lang="en-US" altLang="en-US" b="1" dirty="0">
              <a:solidFill>
                <a:schemeClr val="tx1"/>
              </a:solidFill>
            </a:endParaRP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b="1" dirty="0">
                <a:sym typeface="+mn-ea"/>
              </a:rPr>
              <a:t>{</a:t>
            </a:r>
            <a:endParaRPr lang="en-US" altLang="en-US" b="1" dirty="0">
              <a:solidFill>
                <a:schemeClr val="tx1"/>
              </a:solidFill>
            </a:endParaRP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b="1" dirty="0">
                <a:sym typeface="+mn-ea"/>
              </a:rPr>
              <a:t> variable declarations;</a:t>
            </a:r>
            <a:endParaRPr lang="en-US" altLang="en-US" b="1" dirty="0">
              <a:solidFill>
                <a:schemeClr val="tx1"/>
              </a:solidFill>
            </a:endParaRP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b="1" dirty="0">
                <a:sym typeface="+mn-ea"/>
              </a:rPr>
              <a:t> method declarations;</a:t>
            </a:r>
            <a:endParaRPr lang="en-US" altLang="en-US" b="1" dirty="0">
              <a:solidFill>
                <a:schemeClr val="tx1"/>
              </a:solidFill>
            </a:endParaRP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b="1" dirty="0">
                <a:sym typeface="+mn-ea"/>
              </a:rPr>
              <a:t>}</a:t>
            </a:r>
            <a:endParaRPr lang="en-US" altLang="en-US" b="1" dirty="0">
              <a:solidFill>
                <a:schemeClr val="tx1"/>
              </a:solidFill>
            </a:endParaRP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 dirty="0">
                <a:sym typeface="+mn-ea"/>
              </a:rPr>
              <a:t>Inheritance</a:t>
            </a:r>
            <a:endParaRPr lang="en-US"/>
          </a:p>
        </p:txBody>
      </p:sp>
      <p:sp>
        <p:nvSpPr>
          <p:cNvPr id="6149" name="Rectangle 5"/>
          <p:cNvSpPr/>
          <p:nvPr/>
        </p:nvSpPr>
        <p:spPr>
          <a:xfrm>
            <a:off x="6082665" y="196215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6150" name="Line 6"/>
          <p:cNvSpPr/>
          <p:nvPr/>
        </p:nvSpPr>
        <p:spPr>
          <a:xfrm flipV="1">
            <a:off x="6595110" y="242443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151" name="Rectangle 7"/>
          <p:cNvSpPr/>
          <p:nvPr/>
        </p:nvSpPr>
        <p:spPr>
          <a:xfrm>
            <a:off x="6052185" y="309245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6152" name="Text Box 8"/>
          <p:cNvSpPr txBox="1"/>
          <p:nvPr/>
        </p:nvSpPr>
        <p:spPr>
          <a:xfrm>
            <a:off x="6149975" y="1992313"/>
            <a:ext cx="1006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6153" name="Text Box 9"/>
          <p:cNvSpPr txBox="1"/>
          <p:nvPr/>
        </p:nvSpPr>
        <p:spPr>
          <a:xfrm>
            <a:off x="6404610" y="3103563"/>
            <a:ext cx="32321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6154" name="Text Box 10"/>
          <p:cNvSpPr txBox="1"/>
          <p:nvPr/>
        </p:nvSpPr>
        <p:spPr>
          <a:xfrm>
            <a:off x="179705" y="2020570"/>
            <a:ext cx="53340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class B extends A {  …..  }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A super class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B sub class</a:t>
            </a:r>
          </a:p>
        </p:txBody>
      </p:sp>
      <p:sp>
        <p:nvSpPr>
          <p:cNvPr id="6155" name="Rectangle 11"/>
          <p:cNvSpPr/>
          <p:nvPr/>
        </p:nvSpPr>
        <p:spPr>
          <a:xfrm>
            <a:off x="5871210" y="4568825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6157" name="Rectangle 13"/>
          <p:cNvSpPr/>
          <p:nvPr/>
        </p:nvSpPr>
        <p:spPr>
          <a:xfrm>
            <a:off x="5940425" y="566420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6159" name="Text Box 15"/>
          <p:cNvSpPr txBox="1"/>
          <p:nvPr/>
        </p:nvSpPr>
        <p:spPr>
          <a:xfrm>
            <a:off x="6176010" y="5664200"/>
            <a:ext cx="32321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6162" name="Text Box 18"/>
          <p:cNvSpPr txBox="1"/>
          <p:nvPr/>
        </p:nvSpPr>
        <p:spPr>
          <a:xfrm>
            <a:off x="7257415" y="2025650"/>
            <a:ext cx="16002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000" b="1" dirty="0"/>
              <a:t>&lt;&lt;class&gt;&gt;</a:t>
            </a:r>
          </a:p>
        </p:txBody>
      </p:sp>
      <p:sp>
        <p:nvSpPr>
          <p:cNvPr id="6163" name="Text Box 19"/>
          <p:cNvSpPr txBox="1"/>
          <p:nvPr/>
        </p:nvSpPr>
        <p:spPr>
          <a:xfrm>
            <a:off x="7149465" y="3103880"/>
            <a:ext cx="1447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000" b="1" dirty="0"/>
              <a:t>&lt;&lt;class&gt;&gt;</a:t>
            </a:r>
          </a:p>
        </p:txBody>
      </p:sp>
      <p:sp>
        <p:nvSpPr>
          <p:cNvPr id="6164" name="Text Box 20"/>
          <p:cNvSpPr txBox="1"/>
          <p:nvPr/>
        </p:nvSpPr>
        <p:spPr>
          <a:xfrm>
            <a:off x="7092315" y="5722620"/>
            <a:ext cx="1447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000" b="1" dirty="0"/>
              <a:t>&lt;&lt;class&gt;&gt;</a:t>
            </a:r>
          </a:p>
        </p:txBody>
      </p:sp>
      <p:sp>
        <p:nvSpPr>
          <p:cNvPr id="6165" name="Text Box 21"/>
          <p:cNvSpPr txBox="1"/>
          <p:nvPr/>
        </p:nvSpPr>
        <p:spPr>
          <a:xfrm>
            <a:off x="6876098" y="4581525"/>
            <a:ext cx="19812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000" b="1" dirty="0"/>
              <a:t>&lt;&lt;interface&gt;&gt;</a:t>
            </a:r>
          </a:p>
        </p:txBody>
      </p:sp>
      <p:sp>
        <p:nvSpPr>
          <p:cNvPr id="6167" name="Line 23"/>
          <p:cNvSpPr/>
          <p:nvPr/>
        </p:nvSpPr>
        <p:spPr>
          <a:xfrm flipV="1">
            <a:off x="6404610" y="5003800"/>
            <a:ext cx="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</p:sp>
      <p:sp>
        <p:nvSpPr>
          <p:cNvPr id="6168" name="Text Box 24"/>
          <p:cNvSpPr txBox="1"/>
          <p:nvPr/>
        </p:nvSpPr>
        <p:spPr>
          <a:xfrm>
            <a:off x="323850" y="4725670"/>
            <a:ext cx="53340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class B implements A {  …..  }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A interface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B sub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ldLvl="0" animBg="1"/>
      <p:bldP spid="6151" grpId="0" bldLvl="0" animBg="1"/>
      <p:bldP spid="6152" grpId="0"/>
      <p:bldP spid="6153" grpId="0"/>
      <p:bldP spid="6154" grpId="0"/>
      <p:bldP spid="6155" grpId="0" bldLvl="0" animBg="1"/>
      <p:bldP spid="6157" grpId="0" bldLvl="0" animBg="1"/>
      <p:bldP spid="6159" grpId="0"/>
      <p:bldP spid="6162" grpId="0"/>
      <p:bldP spid="6163" grpId="0"/>
      <p:bldP spid="6164" grpId="0"/>
      <p:bldP spid="6165" grpId="0"/>
      <p:bldP spid="6168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/>
          <p:nvPr/>
        </p:nvSpPr>
        <p:spPr>
          <a:xfrm>
            <a:off x="685800" y="152400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078" name="Line 6"/>
          <p:cNvSpPr/>
          <p:nvPr/>
        </p:nvSpPr>
        <p:spPr>
          <a:xfrm flipV="1">
            <a:off x="1200150" y="198120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79" name="Rectangle 7"/>
          <p:cNvSpPr/>
          <p:nvPr/>
        </p:nvSpPr>
        <p:spPr>
          <a:xfrm>
            <a:off x="657225" y="260985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081" name="Text Box 9"/>
          <p:cNvSpPr txBox="1"/>
          <p:nvPr/>
        </p:nvSpPr>
        <p:spPr>
          <a:xfrm>
            <a:off x="682625" y="2601913"/>
            <a:ext cx="1006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082" name="Text Box 10"/>
          <p:cNvSpPr txBox="1"/>
          <p:nvPr/>
        </p:nvSpPr>
        <p:spPr>
          <a:xfrm>
            <a:off x="1003300" y="2627313"/>
            <a:ext cx="32321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083" name="Text Box 11"/>
          <p:cNvSpPr txBox="1"/>
          <p:nvPr/>
        </p:nvSpPr>
        <p:spPr>
          <a:xfrm>
            <a:off x="762000" y="990600"/>
            <a:ext cx="2133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1800" dirty="0"/>
              <a:t>Single Inheritance</a:t>
            </a:r>
          </a:p>
        </p:txBody>
      </p:sp>
      <p:sp>
        <p:nvSpPr>
          <p:cNvPr id="3084" name="Rectangle 12"/>
          <p:cNvSpPr/>
          <p:nvPr/>
        </p:nvSpPr>
        <p:spPr>
          <a:xfrm>
            <a:off x="2133600" y="152400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087" name="Rectangle 15"/>
          <p:cNvSpPr/>
          <p:nvPr/>
        </p:nvSpPr>
        <p:spPr>
          <a:xfrm>
            <a:off x="2133600" y="259080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089" name="Text Box 17"/>
          <p:cNvSpPr txBox="1"/>
          <p:nvPr/>
        </p:nvSpPr>
        <p:spPr>
          <a:xfrm>
            <a:off x="4648200" y="1066800"/>
            <a:ext cx="2743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1800" dirty="0"/>
              <a:t>Hierarchical Inheritance</a:t>
            </a:r>
          </a:p>
        </p:txBody>
      </p:sp>
      <p:sp>
        <p:nvSpPr>
          <p:cNvPr id="3090" name="Rectangle 18"/>
          <p:cNvSpPr/>
          <p:nvPr/>
        </p:nvSpPr>
        <p:spPr>
          <a:xfrm>
            <a:off x="4267200" y="160020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X</a:t>
            </a:r>
          </a:p>
        </p:txBody>
      </p:sp>
      <p:sp>
        <p:nvSpPr>
          <p:cNvPr id="3091" name="Line 19"/>
          <p:cNvSpPr/>
          <p:nvPr/>
        </p:nvSpPr>
        <p:spPr>
          <a:xfrm flipV="1">
            <a:off x="4724400" y="20574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92" name="Line 20"/>
          <p:cNvSpPr/>
          <p:nvPr/>
        </p:nvSpPr>
        <p:spPr>
          <a:xfrm>
            <a:off x="4000500" y="2374900"/>
            <a:ext cx="1447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93" name="Rectangle 21"/>
          <p:cNvSpPr/>
          <p:nvPr/>
        </p:nvSpPr>
        <p:spPr>
          <a:xfrm>
            <a:off x="3784600" y="2667000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095" name="Line 23"/>
          <p:cNvSpPr/>
          <p:nvPr/>
        </p:nvSpPr>
        <p:spPr>
          <a:xfrm>
            <a:off x="4013200" y="23622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96" name="Rectangle 24"/>
          <p:cNvSpPr/>
          <p:nvPr/>
        </p:nvSpPr>
        <p:spPr>
          <a:xfrm>
            <a:off x="4508500" y="2667000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097" name="Rectangle 25"/>
          <p:cNvSpPr/>
          <p:nvPr/>
        </p:nvSpPr>
        <p:spPr>
          <a:xfrm>
            <a:off x="5181600" y="2667000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098" name="Line 26"/>
          <p:cNvSpPr/>
          <p:nvPr/>
        </p:nvSpPr>
        <p:spPr>
          <a:xfrm>
            <a:off x="4724400" y="23622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99" name="Line 27"/>
          <p:cNvSpPr/>
          <p:nvPr/>
        </p:nvSpPr>
        <p:spPr>
          <a:xfrm>
            <a:off x="5473700" y="23622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00" name="Rectangle 28"/>
          <p:cNvSpPr/>
          <p:nvPr/>
        </p:nvSpPr>
        <p:spPr>
          <a:xfrm>
            <a:off x="6273800" y="160020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X</a:t>
            </a:r>
          </a:p>
        </p:txBody>
      </p:sp>
      <p:sp>
        <p:nvSpPr>
          <p:cNvPr id="3101" name="Line 29"/>
          <p:cNvSpPr/>
          <p:nvPr/>
        </p:nvSpPr>
        <p:spPr>
          <a:xfrm flipV="1">
            <a:off x="6731000" y="20574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</p:sp>
      <p:sp>
        <p:nvSpPr>
          <p:cNvPr id="3102" name="Line 30"/>
          <p:cNvSpPr/>
          <p:nvPr/>
        </p:nvSpPr>
        <p:spPr>
          <a:xfrm>
            <a:off x="6007100" y="2374900"/>
            <a:ext cx="1447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03" name="Rectangle 31"/>
          <p:cNvSpPr/>
          <p:nvPr/>
        </p:nvSpPr>
        <p:spPr>
          <a:xfrm>
            <a:off x="5791200" y="2667000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104" name="Line 32"/>
          <p:cNvSpPr/>
          <p:nvPr/>
        </p:nvSpPr>
        <p:spPr>
          <a:xfrm>
            <a:off x="6019800" y="23622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05" name="Rectangle 33"/>
          <p:cNvSpPr/>
          <p:nvPr/>
        </p:nvSpPr>
        <p:spPr>
          <a:xfrm>
            <a:off x="6515100" y="2667000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106" name="Rectangle 34"/>
          <p:cNvSpPr/>
          <p:nvPr/>
        </p:nvSpPr>
        <p:spPr>
          <a:xfrm>
            <a:off x="7188200" y="2667000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107" name="Line 35"/>
          <p:cNvSpPr/>
          <p:nvPr/>
        </p:nvSpPr>
        <p:spPr>
          <a:xfrm>
            <a:off x="6731000" y="23622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08" name="Line 36"/>
          <p:cNvSpPr/>
          <p:nvPr/>
        </p:nvSpPr>
        <p:spPr>
          <a:xfrm>
            <a:off x="7480300" y="23622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09" name="Text Box 37"/>
          <p:cNvSpPr txBox="1"/>
          <p:nvPr/>
        </p:nvSpPr>
        <p:spPr>
          <a:xfrm>
            <a:off x="533400" y="3581400"/>
            <a:ext cx="2743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1800" dirty="0"/>
              <a:t>MultiLevel Inheritance</a:t>
            </a:r>
          </a:p>
        </p:txBody>
      </p:sp>
      <p:sp>
        <p:nvSpPr>
          <p:cNvPr id="3110" name="Rectangle 38"/>
          <p:cNvSpPr/>
          <p:nvPr/>
        </p:nvSpPr>
        <p:spPr>
          <a:xfrm>
            <a:off x="561975" y="424815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112" name="Rectangle 40"/>
          <p:cNvSpPr/>
          <p:nvPr/>
        </p:nvSpPr>
        <p:spPr>
          <a:xfrm>
            <a:off x="546100" y="502920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113" name="Text Box 41"/>
          <p:cNvSpPr txBox="1"/>
          <p:nvPr/>
        </p:nvSpPr>
        <p:spPr>
          <a:xfrm>
            <a:off x="584200" y="4843463"/>
            <a:ext cx="1006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114" name="Text Box 42"/>
          <p:cNvSpPr txBox="1"/>
          <p:nvPr/>
        </p:nvSpPr>
        <p:spPr>
          <a:xfrm>
            <a:off x="892175" y="5046663"/>
            <a:ext cx="32321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115" name="Rectangle 43"/>
          <p:cNvSpPr/>
          <p:nvPr/>
        </p:nvSpPr>
        <p:spPr>
          <a:xfrm>
            <a:off x="546100" y="580390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116" name="Line 44"/>
          <p:cNvSpPr/>
          <p:nvPr/>
        </p:nvSpPr>
        <p:spPr>
          <a:xfrm flipV="1">
            <a:off x="1066800" y="47244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17" name="Line 45"/>
          <p:cNvSpPr/>
          <p:nvPr/>
        </p:nvSpPr>
        <p:spPr>
          <a:xfrm flipV="1">
            <a:off x="1054100" y="548640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18" name="Rectangle 46"/>
          <p:cNvSpPr/>
          <p:nvPr/>
        </p:nvSpPr>
        <p:spPr>
          <a:xfrm>
            <a:off x="1981200" y="426720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119" name="Rectangle 47"/>
          <p:cNvSpPr/>
          <p:nvPr/>
        </p:nvSpPr>
        <p:spPr>
          <a:xfrm>
            <a:off x="1965325" y="504825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120" name="Text Box 48"/>
          <p:cNvSpPr txBox="1"/>
          <p:nvPr/>
        </p:nvSpPr>
        <p:spPr>
          <a:xfrm>
            <a:off x="2003425" y="4862513"/>
            <a:ext cx="1006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121" name="Text Box 49"/>
          <p:cNvSpPr txBox="1"/>
          <p:nvPr/>
        </p:nvSpPr>
        <p:spPr>
          <a:xfrm>
            <a:off x="2311400" y="5065713"/>
            <a:ext cx="32321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122" name="Rectangle 50"/>
          <p:cNvSpPr/>
          <p:nvPr/>
        </p:nvSpPr>
        <p:spPr>
          <a:xfrm>
            <a:off x="1965325" y="582295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123" name="Line 51"/>
          <p:cNvSpPr/>
          <p:nvPr/>
        </p:nvSpPr>
        <p:spPr>
          <a:xfrm flipV="1">
            <a:off x="2486025" y="474345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headEnd type="none" w="med" len="med"/>
            <a:tailEnd type="triangle" w="med" len="med"/>
          </a:ln>
        </p:spPr>
      </p:sp>
      <p:sp>
        <p:nvSpPr>
          <p:cNvPr id="3124" name="Line 52"/>
          <p:cNvSpPr/>
          <p:nvPr/>
        </p:nvSpPr>
        <p:spPr>
          <a:xfrm flipV="1">
            <a:off x="2473325" y="550545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headEnd type="none" w="med" len="med"/>
            <a:tailEnd type="triangle" w="med" len="med"/>
          </a:ln>
        </p:spPr>
      </p:sp>
      <p:sp>
        <p:nvSpPr>
          <p:cNvPr id="3125" name="Rectangle 53"/>
          <p:cNvSpPr/>
          <p:nvPr/>
        </p:nvSpPr>
        <p:spPr>
          <a:xfrm>
            <a:off x="3886200" y="4267200"/>
            <a:ext cx="609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126" name="Rectangle 54"/>
          <p:cNvSpPr/>
          <p:nvPr/>
        </p:nvSpPr>
        <p:spPr>
          <a:xfrm>
            <a:off x="4673600" y="4267200"/>
            <a:ext cx="5334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127" name="Line 55"/>
          <p:cNvSpPr/>
          <p:nvPr/>
        </p:nvSpPr>
        <p:spPr>
          <a:xfrm flipV="1">
            <a:off x="4191000" y="4724400"/>
            <a:ext cx="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28" name="Line 56"/>
          <p:cNvSpPr/>
          <p:nvPr/>
        </p:nvSpPr>
        <p:spPr>
          <a:xfrm flipV="1">
            <a:off x="4965700" y="4724400"/>
            <a:ext cx="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29" name="Line 57"/>
          <p:cNvSpPr/>
          <p:nvPr/>
        </p:nvSpPr>
        <p:spPr>
          <a:xfrm flipV="1">
            <a:off x="4191000" y="5257800"/>
            <a:ext cx="787400" cy="12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30" name="Rectangle 58"/>
          <p:cNvSpPr/>
          <p:nvPr/>
        </p:nvSpPr>
        <p:spPr>
          <a:xfrm>
            <a:off x="4343400" y="5638800"/>
            <a:ext cx="5334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131" name="Line 59"/>
          <p:cNvSpPr/>
          <p:nvPr/>
        </p:nvSpPr>
        <p:spPr>
          <a:xfrm>
            <a:off x="4597400" y="5257800"/>
            <a:ext cx="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32" name="Text Box 60"/>
          <p:cNvSpPr txBox="1"/>
          <p:nvPr/>
        </p:nvSpPr>
        <p:spPr>
          <a:xfrm>
            <a:off x="4203700" y="3581400"/>
            <a:ext cx="2209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1800" dirty="0"/>
              <a:t>Multiple Inheritance</a:t>
            </a:r>
          </a:p>
        </p:txBody>
      </p:sp>
      <p:sp>
        <p:nvSpPr>
          <p:cNvPr id="5173" name="Text Box 62"/>
          <p:cNvSpPr txBox="1"/>
          <p:nvPr/>
        </p:nvSpPr>
        <p:spPr>
          <a:xfrm>
            <a:off x="3810000" y="3276600"/>
            <a:ext cx="3505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en-US" altLang="en-US" sz="1800" dirty="0"/>
          </a:p>
        </p:txBody>
      </p:sp>
      <p:sp>
        <p:nvSpPr>
          <p:cNvPr id="3135" name="Text Box 63"/>
          <p:cNvSpPr txBox="1"/>
          <p:nvPr/>
        </p:nvSpPr>
        <p:spPr>
          <a:xfrm>
            <a:off x="3794125" y="3313113"/>
            <a:ext cx="310070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NOT SUPPORTED BY JAVA</a:t>
            </a:r>
          </a:p>
        </p:txBody>
      </p:sp>
      <p:sp>
        <p:nvSpPr>
          <p:cNvPr id="3136" name="Line 64"/>
          <p:cNvSpPr/>
          <p:nvPr/>
        </p:nvSpPr>
        <p:spPr>
          <a:xfrm flipV="1">
            <a:off x="2667000" y="198120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</p:sp>
      <p:sp>
        <p:nvSpPr>
          <p:cNvPr id="3137" name="Rectangle 65"/>
          <p:cNvSpPr/>
          <p:nvPr/>
        </p:nvSpPr>
        <p:spPr>
          <a:xfrm>
            <a:off x="5537200" y="4267200"/>
            <a:ext cx="609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138" name="Rectangle 66"/>
          <p:cNvSpPr/>
          <p:nvPr/>
        </p:nvSpPr>
        <p:spPr>
          <a:xfrm>
            <a:off x="6324600" y="4267200"/>
            <a:ext cx="5334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139" name="Line 67"/>
          <p:cNvSpPr/>
          <p:nvPr/>
        </p:nvSpPr>
        <p:spPr>
          <a:xfrm flipV="1">
            <a:off x="5842000" y="4724400"/>
            <a:ext cx="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</p:sp>
      <p:sp>
        <p:nvSpPr>
          <p:cNvPr id="3140" name="Line 68"/>
          <p:cNvSpPr/>
          <p:nvPr/>
        </p:nvSpPr>
        <p:spPr>
          <a:xfrm flipV="1">
            <a:off x="6616700" y="4724400"/>
            <a:ext cx="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</p:sp>
      <p:sp>
        <p:nvSpPr>
          <p:cNvPr id="3141" name="Line 69"/>
          <p:cNvSpPr/>
          <p:nvPr/>
        </p:nvSpPr>
        <p:spPr>
          <a:xfrm flipV="1">
            <a:off x="5842000" y="5257800"/>
            <a:ext cx="787400" cy="12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42" name="Rectangle 70"/>
          <p:cNvSpPr/>
          <p:nvPr/>
        </p:nvSpPr>
        <p:spPr>
          <a:xfrm>
            <a:off x="5994400" y="5638800"/>
            <a:ext cx="5334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143" name="Line 71"/>
          <p:cNvSpPr/>
          <p:nvPr/>
        </p:nvSpPr>
        <p:spPr>
          <a:xfrm>
            <a:off x="6248400" y="5257800"/>
            <a:ext cx="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44" name="Line 72"/>
          <p:cNvSpPr/>
          <p:nvPr/>
        </p:nvSpPr>
        <p:spPr>
          <a:xfrm>
            <a:off x="3987800" y="3683000"/>
            <a:ext cx="76200" cy="4572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45" name="Text Box 73"/>
          <p:cNvSpPr txBox="1"/>
          <p:nvPr/>
        </p:nvSpPr>
        <p:spPr>
          <a:xfrm>
            <a:off x="5410200" y="3976688"/>
            <a:ext cx="251650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SUPPORTED BY JAVA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09900" y="260985"/>
            <a:ext cx="303847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TYPES OF INHERITANCE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0" dur="5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5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0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6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5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8" dur="5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4" dur="5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0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3" dur="5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6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9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4" dur="50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9" dur="500"/>
                                        <p:tgtEl>
                                          <p:spTgt spid="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4" dur="50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7" dur="50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0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3" dur="5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6" dur="5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9" dur="5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2" dur="5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7" dur="500"/>
                                        <p:tgtEl>
                                          <p:spTgt spid="3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2" dur="500"/>
                                        <p:tgtEl>
                                          <p:spTgt spid="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5" dur="50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8" dur="500"/>
                                        <p:tgtEl>
                                          <p:spTgt spid="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1" dur="50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4" dur="500"/>
                                        <p:tgtEl>
                                          <p:spTgt spid="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7" dur="500"/>
                                        <p:tgtEl>
                                          <p:spTgt spid="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0" dur="5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5" dur="500"/>
                                        <p:tgtEl>
                                          <p:spTgt spid="3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bldLvl="0" animBg="1"/>
      <p:bldP spid="3079" grpId="0" bldLvl="0" animBg="1"/>
      <p:bldP spid="3081" grpId="0"/>
      <p:bldP spid="3082" grpId="0"/>
      <p:bldP spid="3083" grpId="0"/>
      <p:bldP spid="3084" grpId="0" bldLvl="0" animBg="1"/>
      <p:bldP spid="3087" grpId="0" bldLvl="0" animBg="1"/>
      <p:bldP spid="3089" grpId="0"/>
      <p:bldP spid="3090" grpId="0" bldLvl="0" animBg="1"/>
      <p:bldP spid="3093" grpId="0" bldLvl="0" animBg="1"/>
      <p:bldP spid="3096" grpId="0" bldLvl="0" animBg="1"/>
      <p:bldP spid="3097" grpId="0" bldLvl="0" animBg="1"/>
      <p:bldP spid="3100" grpId="0" bldLvl="0" animBg="1"/>
      <p:bldP spid="3103" grpId="0" bldLvl="0" animBg="1"/>
      <p:bldP spid="3105" grpId="0" bldLvl="0" animBg="1"/>
      <p:bldP spid="3106" grpId="0" bldLvl="0" animBg="1"/>
      <p:bldP spid="3109" grpId="0"/>
      <p:bldP spid="3110" grpId="0" bldLvl="0" animBg="1"/>
      <p:bldP spid="3112" grpId="0" bldLvl="0" animBg="1"/>
      <p:bldP spid="3113" grpId="0"/>
      <p:bldP spid="3114" grpId="0"/>
      <p:bldP spid="3115" grpId="0" bldLvl="0" animBg="1"/>
      <p:bldP spid="3118" grpId="0" bldLvl="0" animBg="1"/>
      <p:bldP spid="3119" grpId="0" bldLvl="0" animBg="1"/>
      <p:bldP spid="3120" grpId="0"/>
      <p:bldP spid="3121" grpId="0"/>
      <p:bldP spid="3122" grpId="0" bldLvl="0" animBg="1"/>
      <p:bldP spid="3125" grpId="0" bldLvl="0" animBg="1"/>
      <p:bldP spid="3126" grpId="0" bldLvl="0" animBg="1"/>
      <p:bldP spid="3130" grpId="0" bldLvl="0" animBg="1"/>
      <p:bldP spid="3132" grpId="0"/>
      <p:bldP spid="3137" grpId="0" bldLvl="0" animBg="1"/>
      <p:bldP spid="3138" grpId="0" bldLvl="0" animBg="1"/>
      <p:bldP spid="3142" grpId="0" bldLvl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/>
          <p:nvPr/>
        </p:nvSpPr>
        <p:spPr>
          <a:xfrm>
            <a:off x="381000" y="914400"/>
            <a:ext cx="8534400" cy="51695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 eaLnBrk="1" hangingPunct="1">
              <a:spcBef>
                <a:spcPct val="50000"/>
              </a:spcBef>
            </a:pPr>
            <a:r>
              <a:rPr lang="en-US" altLang="en-US" sz="2400" b="1" dirty="0"/>
              <a:t>Mulitiple Inheritance can be implemented by implementing multiple interfaces not by extending multiple classes</a:t>
            </a:r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   Example :</a:t>
            </a:r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   </a:t>
            </a:r>
            <a:r>
              <a:rPr lang="en-US" altLang="en-US" sz="1800" b="1" dirty="0"/>
              <a:t>class Z extends A implements C , D</a:t>
            </a:r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1800" b="1" dirty="0"/>
              <a:t>    {  …………} </a:t>
            </a:r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1800" b="1" dirty="0"/>
              <a:t>   </a:t>
            </a:r>
            <a:r>
              <a:rPr lang="en-US" altLang="en-US" sz="2400" b="1" dirty="0">
                <a:solidFill>
                  <a:srgbClr val="FF0000"/>
                </a:solidFill>
              </a:rPr>
              <a:t>OK</a:t>
            </a:r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1800" b="1" dirty="0"/>
              <a:t>   class Z extends A ,B 			          class Z extends A extends B</a:t>
            </a:r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1800" b="1" dirty="0"/>
              <a:t>   {			                  		         {</a:t>
            </a:r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1800" b="1" dirty="0"/>
              <a:t>					 </a:t>
            </a:r>
            <a:r>
              <a:rPr lang="en-US" altLang="en-US" sz="4400" b="1" dirty="0"/>
              <a:t>OR</a:t>
            </a:r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1800" b="1" dirty="0"/>
              <a:t>   } 	                	     		         </a:t>
            </a:r>
            <a:r>
              <a:rPr lang="en-IN" altLang="en-US" sz="1800" b="1" dirty="0"/>
              <a:t>                </a:t>
            </a:r>
            <a:r>
              <a:rPr lang="en-US" altLang="en-US" sz="1800" b="1" dirty="0"/>
              <a:t>}</a:t>
            </a:r>
            <a:endParaRPr lang="en-US" altLang="en-US" sz="2400" b="1" dirty="0"/>
          </a:p>
        </p:txBody>
      </p:sp>
      <p:sp>
        <p:nvSpPr>
          <p:cNvPr id="4101" name="Rectangle 5"/>
          <p:cNvSpPr/>
          <p:nvPr/>
        </p:nvSpPr>
        <p:spPr>
          <a:xfrm>
            <a:off x="5029200" y="2257425"/>
            <a:ext cx="685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A</a:t>
            </a:r>
          </a:p>
        </p:txBody>
      </p:sp>
      <p:sp>
        <p:nvSpPr>
          <p:cNvPr id="4103" name="Rectangle 7"/>
          <p:cNvSpPr/>
          <p:nvPr/>
        </p:nvSpPr>
        <p:spPr>
          <a:xfrm>
            <a:off x="6019800" y="2257425"/>
            <a:ext cx="685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</a:t>
            </a:r>
          </a:p>
        </p:txBody>
      </p:sp>
      <p:sp>
        <p:nvSpPr>
          <p:cNvPr id="4104" name="Rectangle 8"/>
          <p:cNvSpPr/>
          <p:nvPr/>
        </p:nvSpPr>
        <p:spPr>
          <a:xfrm>
            <a:off x="7010400" y="2243138"/>
            <a:ext cx="685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D</a:t>
            </a:r>
          </a:p>
        </p:txBody>
      </p:sp>
      <p:sp>
        <p:nvSpPr>
          <p:cNvPr id="4105" name="Rectangle 9"/>
          <p:cNvSpPr/>
          <p:nvPr/>
        </p:nvSpPr>
        <p:spPr>
          <a:xfrm>
            <a:off x="6019800" y="3200400"/>
            <a:ext cx="685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Z</a:t>
            </a:r>
          </a:p>
        </p:txBody>
      </p:sp>
      <p:sp>
        <p:nvSpPr>
          <p:cNvPr id="4106" name="Line 10"/>
          <p:cNvSpPr/>
          <p:nvPr/>
        </p:nvSpPr>
        <p:spPr>
          <a:xfrm flipV="1">
            <a:off x="5376863" y="2714625"/>
            <a:ext cx="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107" name="Line 11"/>
          <p:cNvSpPr/>
          <p:nvPr/>
        </p:nvSpPr>
        <p:spPr>
          <a:xfrm>
            <a:off x="5376863" y="3095625"/>
            <a:ext cx="1938337" cy="285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108" name="Line 12"/>
          <p:cNvSpPr/>
          <p:nvPr/>
        </p:nvSpPr>
        <p:spPr>
          <a:xfrm flipV="1">
            <a:off x="6343650" y="2743200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</p:sp>
      <p:sp>
        <p:nvSpPr>
          <p:cNvPr id="4109" name="Line 13"/>
          <p:cNvSpPr/>
          <p:nvPr/>
        </p:nvSpPr>
        <p:spPr>
          <a:xfrm flipV="1">
            <a:off x="7315200" y="2681288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</p:sp>
      <p:sp>
        <p:nvSpPr>
          <p:cNvPr id="4110" name="Text Box 14"/>
          <p:cNvSpPr txBox="1"/>
          <p:nvPr/>
        </p:nvSpPr>
        <p:spPr>
          <a:xfrm>
            <a:off x="1143000" y="5226050"/>
            <a:ext cx="20574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en-US" sz="3600" b="1" i="1" dirty="0">
                <a:solidFill>
                  <a:srgbClr val="FF0000"/>
                </a:solidFill>
              </a:rPr>
              <a:t>WRONG</a:t>
            </a:r>
          </a:p>
        </p:txBody>
      </p:sp>
      <p:sp>
        <p:nvSpPr>
          <p:cNvPr id="4111" name="Text Box 15"/>
          <p:cNvSpPr txBox="1"/>
          <p:nvPr/>
        </p:nvSpPr>
        <p:spPr>
          <a:xfrm>
            <a:off x="6172200" y="5257800"/>
            <a:ext cx="20574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en-US" sz="3600" b="1" i="1" dirty="0">
                <a:solidFill>
                  <a:srgbClr val="FF0000"/>
                </a:solidFill>
              </a:rPr>
              <a:t>WRONG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09900" y="260985"/>
            <a:ext cx="303847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TYPES OF INHERITANCE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charRg st="0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charRg st="0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charRg st="115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100">
                                            <p:txEl>
                                              <p:charRg st="115" end="1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charRg st="128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100">
                                            <p:txEl>
                                              <p:charRg st="128" end="1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charRg st="166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100">
                                            <p:txEl>
                                              <p:charRg st="166" end="1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charRg st="180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100">
                                            <p:txEl>
                                              <p:charRg st="180" end="1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charRg st="186" end="2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4100">
                                            <p:txEl>
                                              <p:charRg st="186" end="2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charRg st="251" end="2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100">
                                            <p:txEl>
                                              <p:charRg st="251" end="2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charRg st="289" end="2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4100">
                                            <p:txEl>
                                              <p:charRg st="289" end="2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charRg st="298" end="3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4100">
                                            <p:txEl>
                                              <p:charRg st="298" end="3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bldLvl="0" animBg="1"/>
      <p:bldP spid="4103" grpId="0" bldLvl="0" animBg="1"/>
      <p:bldP spid="4104" grpId="0" bldLvl="0" animBg="1"/>
      <p:bldP spid="4105" grpId="0" bldLvl="0" animBg="1"/>
      <p:bldP spid="4110" grpId="0"/>
      <p:bldP spid="4111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#24: Single </a:t>
            </a:r>
            <a:r>
              <a:rPr lang="en-US" altLang="en-IN" sz="3200" dirty="0"/>
              <a:t>Inheritance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#3: Features of Java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sz="quarter" idx="13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>
              <a:buClrTx/>
              <a:buSzTx/>
              <a:buFontTx/>
            </a:pPr>
            <a:endParaRPr lang="en-US" alt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N" dirty="0">
                <a:sym typeface="+mn-ea"/>
              </a:rPr>
              <a:t>Inheritance</a:t>
            </a:r>
            <a:endParaRPr lang="en-US"/>
          </a:p>
        </p:txBody>
      </p:sp>
      <p:sp>
        <p:nvSpPr>
          <p:cNvPr id="2052" name="Text Box 4"/>
          <p:cNvSpPr txBox="1"/>
          <p:nvPr/>
        </p:nvSpPr>
        <p:spPr>
          <a:xfrm>
            <a:off x="323850" y="2132965"/>
            <a:ext cx="8534400" cy="39382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>
                <a:sym typeface="+mn-ea"/>
              </a:rPr>
              <a:t>Inheritance can be defined as the process where one class acquires the properties (methods and fields) of another.</a:t>
            </a:r>
            <a:endParaRPr lang="en-US" sz="2000"/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Reusability is achieved by INHERITANCE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Java classes Can be Reused by extending a class. Extending an existing class is nothing but reusing properties of the existing classes.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The class whose properties are extended is known as super or base or parent class.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The class which  extends the properties of super class is known as sub or derived or child class 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A class can either extends another class or can implement an interface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/>
          <p:nvPr/>
        </p:nvSpPr>
        <p:spPr>
          <a:xfrm>
            <a:off x="3272155" y="230632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078" name="Line 6"/>
          <p:cNvSpPr/>
          <p:nvPr/>
        </p:nvSpPr>
        <p:spPr>
          <a:xfrm flipV="1">
            <a:off x="3786505" y="276352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79" name="Rectangle 7"/>
          <p:cNvSpPr/>
          <p:nvPr/>
        </p:nvSpPr>
        <p:spPr>
          <a:xfrm>
            <a:off x="3243580" y="339217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081" name="Text Box 9"/>
          <p:cNvSpPr txBox="1"/>
          <p:nvPr/>
        </p:nvSpPr>
        <p:spPr>
          <a:xfrm>
            <a:off x="3268980" y="3384233"/>
            <a:ext cx="1006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082" name="Text Box 10"/>
          <p:cNvSpPr txBox="1"/>
          <p:nvPr/>
        </p:nvSpPr>
        <p:spPr>
          <a:xfrm>
            <a:off x="3589655" y="3409633"/>
            <a:ext cx="32321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083" name="Text Box 11"/>
          <p:cNvSpPr txBox="1"/>
          <p:nvPr/>
        </p:nvSpPr>
        <p:spPr>
          <a:xfrm>
            <a:off x="3589655" y="1196975"/>
            <a:ext cx="21336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1800" dirty="0"/>
              <a:t>Single Inheritance</a:t>
            </a:r>
          </a:p>
        </p:txBody>
      </p:sp>
      <p:sp>
        <p:nvSpPr>
          <p:cNvPr id="3084" name="Rectangle 12"/>
          <p:cNvSpPr/>
          <p:nvPr/>
        </p:nvSpPr>
        <p:spPr>
          <a:xfrm>
            <a:off x="4719955" y="230632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087" name="Rectangle 15"/>
          <p:cNvSpPr/>
          <p:nvPr/>
        </p:nvSpPr>
        <p:spPr>
          <a:xfrm>
            <a:off x="4719955" y="337312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136" name="Line 64"/>
          <p:cNvSpPr/>
          <p:nvPr/>
        </p:nvSpPr>
        <p:spPr>
          <a:xfrm flipV="1">
            <a:off x="5253355" y="2763520"/>
            <a:ext cx="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</p:sp>
      <p:sp>
        <p:nvSpPr>
          <p:cNvPr id="3" name="Text Box 2"/>
          <p:cNvSpPr txBox="1"/>
          <p:nvPr/>
        </p:nvSpPr>
        <p:spPr>
          <a:xfrm>
            <a:off x="3009900" y="260985"/>
            <a:ext cx="303847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TYPES OF INHERITANCE</a:t>
            </a:r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1619250" y="645350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bldLvl="0" animBg="1"/>
      <p:bldP spid="3079" grpId="0" bldLvl="0" animBg="1"/>
      <p:bldP spid="3081" grpId="0"/>
      <p:bldP spid="3082" grpId="0"/>
      <p:bldP spid="3083" grpId="0"/>
      <p:bldP spid="3084" grpId="0" bldLvl="0" animBg="1"/>
      <p:bldP spid="3087" grpId="0" bldLvl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Single </a:t>
            </a:r>
            <a:r>
              <a:rPr lang="en-US" altLang="en-IN" dirty="0">
                <a:sym typeface="+mn-ea"/>
              </a:rPr>
              <a:t>Inheritance</a:t>
            </a:r>
            <a:r>
              <a:rPr lang="en-IN" altLang="en-US">
                <a:sym typeface="+mn-ea"/>
              </a:rPr>
              <a:t>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560" y="1676400"/>
            <a:ext cx="4300855" cy="501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 b="1">
                <a:solidFill>
                  <a:schemeClr val="accent4">
                    <a:lumMod val="75000"/>
                  </a:schemeClr>
                </a:solidFill>
              </a:rPr>
              <a:t>class 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A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{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int i,j;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void showij()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{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   System.out.println(“i and j : “+i+j);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}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}</a:t>
            </a:r>
          </a:p>
          <a:p>
            <a:r>
              <a:rPr lang="en-US" sz="1600" b="1"/>
              <a:t>class B 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extends A</a:t>
            </a:r>
          </a:p>
          <a:p>
            <a:r>
              <a:rPr lang="en-US" sz="1600" b="1"/>
              <a:t>{</a:t>
            </a:r>
          </a:p>
          <a:p>
            <a:r>
              <a:rPr lang="en-US" sz="1600" b="1"/>
              <a:t>   int k;</a:t>
            </a:r>
          </a:p>
          <a:p>
            <a:r>
              <a:rPr lang="en-US" sz="1600" b="1"/>
              <a:t>   void showk()</a:t>
            </a:r>
          </a:p>
          <a:p>
            <a:r>
              <a:rPr lang="en-US" sz="1600" b="1"/>
              <a:t>   {</a:t>
            </a:r>
          </a:p>
          <a:p>
            <a:r>
              <a:rPr lang="en-US" sz="1600" b="1"/>
              <a:t>     </a:t>
            </a:r>
            <a:r>
              <a:rPr lang="en-US" sz="1600" b="1">
                <a:sym typeface="+mn-ea"/>
              </a:rPr>
              <a:t>System.out.println(“k : “+k);</a:t>
            </a:r>
          </a:p>
          <a:p>
            <a:r>
              <a:rPr lang="en-US" sz="1600" b="1">
                <a:sym typeface="+mn-ea"/>
              </a:rPr>
              <a:t>   }</a:t>
            </a:r>
          </a:p>
          <a:p>
            <a:r>
              <a:rPr lang="en-US" sz="1600" b="1">
                <a:sym typeface="+mn-ea"/>
              </a:rPr>
              <a:t>   void sum()</a:t>
            </a:r>
          </a:p>
          <a:p>
            <a:r>
              <a:rPr lang="en-US" sz="1600" b="1">
                <a:sym typeface="+mn-ea"/>
              </a:rPr>
              <a:t>   {</a:t>
            </a:r>
          </a:p>
          <a:p>
            <a:r>
              <a:rPr lang="en-US" sz="1600" b="1">
                <a:sym typeface="+mn-ea"/>
              </a:rPr>
              <a:t>   System.out.println(“i+j+k: “+(i+j+k));</a:t>
            </a:r>
          </a:p>
          <a:p>
            <a:r>
              <a:rPr lang="en-US" sz="1600" b="1">
                <a:sym typeface="+mn-ea"/>
              </a:rPr>
              <a:t>    }</a:t>
            </a:r>
          </a:p>
          <a:p>
            <a:r>
              <a:rPr lang="en-US" sz="1600" b="1">
                <a:sym typeface="+mn-ea"/>
              </a:rPr>
              <a:t>}</a:t>
            </a:r>
            <a:r>
              <a:rPr lang="en-US" sz="1600" b="1"/>
              <a:t>  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92315" y="4005580"/>
            <a:ext cx="2258695" cy="1026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1</a:t>
            </a:r>
            <a:endParaRPr lang="en-IN"/>
          </a:p>
          <a:p>
            <a:pPr algn="l"/>
            <a:r>
              <a:rPr lang="en-IN"/>
              <a:t>1</a:t>
            </a:r>
          </a:p>
          <a:p>
            <a:pPr algn="l"/>
            <a:r>
              <a:rPr lang="en-IN"/>
              <a:t>1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643755" y="1628775"/>
            <a:ext cx="4300855" cy="501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 b="1"/>
              <a:t>class </a:t>
            </a:r>
            <a:r>
              <a:rPr lang="en-US" sz="1600" b="1"/>
              <a:t>Example</a:t>
            </a:r>
          </a:p>
          <a:p>
            <a:r>
              <a:rPr lang="en-US" sz="1600" b="1"/>
              <a:t>{</a:t>
            </a:r>
          </a:p>
          <a:p>
            <a:r>
              <a:rPr lang="en-US" sz="1600" b="1"/>
              <a:t>  public static void main(String args[])</a:t>
            </a:r>
          </a:p>
          <a:p>
            <a:r>
              <a:rPr lang="en-US" sz="1600" b="1"/>
              <a:t>  {</a:t>
            </a:r>
          </a:p>
          <a:p>
            <a:r>
              <a:rPr lang="en-US" sz="1600" b="1"/>
              <a:t>     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A a = new A();</a:t>
            </a:r>
            <a:endParaRPr lang="en-US" sz="1600" b="1"/>
          </a:p>
          <a:p>
            <a:r>
              <a:rPr lang="en-US" sz="1600" b="1"/>
              <a:t>     B b = new B();</a:t>
            </a:r>
          </a:p>
          <a:p>
            <a:r>
              <a:rPr lang="en-US" sz="1600" b="1"/>
              <a:t>   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a.i=10;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  a.j=20;</a:t>
            </a:r>
          </a:p>
          <a:p>
            <a:r>
              <a:rPr lang="en-US" sz="1600" b="1"/>
              <a:t>     </a:t>
            </a:r>
            <a:r>
              <a:rPr lang="en-US" sz="1600" b="1">
                <a:sym typeface="+mn-ea"/>
              </a:rPr>
              <a:t>System.out.println(“contents of a:”);</a:t>
            </a:r>
          </a:p>
          <a:p>
            <a:r>
              <a:rPr lang="en-US" sz="1600" b="1">
                <a:sym typeface="+mn-ea"/>
              </a:rPr>
              <a:t>     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sym typeface="+mn-ea"/>
              </a:rPr>
              <a:t>a.showij();</a:t>
            </a:r>
            <a:endParaRPr lang="en-US" sz="1600" b="1">
              <a:sym typeface="+mn-ea"/>
            </a:endParaRPr>
          </a:p>
          <a:p>
            <a:r>
              <a:rPr lang="en-US" sz="1600" b="1">
                <a:sym typeface="+mn-ea"/>
              </a:rPr>
              <a:t>     b.i=1;</a:t>
            </a:r>
          </a:p>
          <a:p>
            <a:r>
              <a:rPr lang="en-US" sz="1600" b="1">
                <a:sym typeface="+mn-ea"/>
              </a:rPr>
              <a:t>     b.j=2;</a:t>
            </a:r>
          </a:p>
          <a:p>
            <a:r>
              <a:rPr lang="en-US" sz="1600" b="1">
                <a:sym typeface="+mn-ea"/>
              </a:rPr>
              <a:t>     b.k=3;</a:t>
            </a:r>
          </a:p>
          <a:p>
            <a:r>
              <a:rPr lang="en-US" sz="1600" b="1"/>
              <a:t>     S</a:t>
            </a:r>
            <a:r>
              <a:rPr lang="en-US" sz="1600" b="1">
                <a:sym typeface="+mn-ea"/>
              </a:rPr>
              <a:t>ystem.out.println(“contents of b:”);</a:t>
            </a:r>
          </a:p>
          <a:p>
            <a:r>
              <a:rPr lang="en-US" sz="1600" b="1">
                <a:sym typeface="+mn-ea"/>
              </a:rPr>
              <a:t>     b.showij();</a:t>
            </a:r>
          </a:p>
          <a:p>
            <a:r>
              <a:rPr lang="en-US" sz="1600" b="1">
                <a:sym typeface="+mn-ea"/>
              </a:rPr>
              <a:t>     b.showk();</a:t>
            </a:r>
          </a:p>
          <a:p>
            <a:r>
              <a:rPr lang="en-US" sz="1600" b="1">
                <a:sym typeface="+mn-ea"/>
              </a:rPr>
              <a:t> </a:t>
            </a:r>
            <a:r>
              <a:rPr lang="en-US" sz="1600" b="1"/>
              <a:t>    </a:t>
            </a:r>
            <a:r>
              <a:rPr lang="en-US" sz="1600" b="1">
                <a:sym typeface="+mn-ea"/>
              </a:rPr>
              <a:t>System.out.println(“sum of i,j,k of b:”);</a:t>
            </a:r>
          </a:p>
          <a:p>
            <a:r>
              <a:rPr lang="en-US" sz="1600" b="1"/>
              <a:t>    </a:t>
            </a:r>
            <a:r>
              <a:rPr lang="en-US" sz="1600" b="1">
                <a:sym typeface="+mn-ea"/>
              </a:rPr>
              <a:t> b.sum();</a:t>
            </a:r>
          </a:p>
          <a:p>
            <a:r>
              <a:rPr lang="en-US" sz="1600" b="1"/>
              <a:t>  }</a:t>
            </a:r>
          </a:p>
          <a:p>
            <a:r>
              <a:rPr lang="en-US" sz="1600" b="1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#25: Multilevel </a:t>
            </a:r>
            <a:r>
              <a:rPr lang="en-US" altLang="en-IN" sz="3200" dirty="0"/>
              <a:t>Inheritance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sz="quarter" idx="13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>
              <a:buClrTx/>
              <a:buSzTx/>
              <a:buFontTx/>
            </a:pPr>
            <a:endParaRPr lang="en-US" alt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N" dirty="0">
                <a:sym typeface="+mn-ea"/>
              </a:rPr>
              <a:t>Inheritance</a:t>
            </a:r>
            <a:endParaRPr lang="en-US"/>
          </a:p>
        </p:txBody>
      </p:sp>
      <p:sp>
        <p:nvSpPr>
          <p:cNvPr id="2052" name="Text Box 4"/>
          <p:cNvSpPr txBox="1"/>
          <p:nvPr/>
        </p:nvSpPr>
        <p:spPr>
          <a:xfrm>
            <a:off x="323850" y="2132965"/>
            <a:ext cx="8534400" cy="39382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>
                <a:sym typeface="+mn-ea"/>
              </a:rPr>
              <a:t>Inheritance can be defined as the process where one class acquires the properties (methods and fields) of another.</a:t>
            </a:r>
            <a:endParaRPr lang="en-US" sz="2000"/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Reusability is achieved by INHERITANCE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Java classes Can be Reused by extending a class. Extending an existing class is nothing but reusing properties of the existing classes.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The class whose properties are extended is known as super or base or parent class.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The class which  extends the properties of super class is known as sub or derived or child class 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A class can either extends another class or can implement an interface </a:t>
            </a:r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1619250" y="645350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Text Box 37"/>
          <p:cNvSpPr txBox="1"/>
          <p:nvPr/>
        </p:nvSpPr>
        <p:spPr>
          <a:xfrm>
            <a:off x="3216910" y="1196975"/>
            <a:ext cx="2743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en-US" sz="1800" dirty="0"/>
              <a:t>MultiLevel Inheritance</a:t>
            </a:r>
          </a:p>
        </p:txBody>
      </p:sp>
      <p:sp>
        <p:nvSpPr>
          <p:cNvPr id="3110" name="Rectangle 38"/>
          <p:cNvSpPr/>
          <p:nvPr/>
        </p:nvSpPr>
        <p:spPr>
          <a:xfrm>
            <a:off x="3232785" y="243967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112" name="Rectangle 40"/>
          <p:cNvSpPr/>
          <p:nvPr/>
        </p:nvSpPr>
        <p:spPr>
          <a:xfrm>
            <a:off x="3216910" y="322072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113" name="Text Box 41"/>
          <p:cNvSpPr txBox="1"/>
          <p:nvPr/>
        </p:nvSpPr>
        <p:spPr>
          <a:xfrm>
            <a:off x="3255010" y="3034983"/>
            <a:ext cx="1006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114" name="Text Box 42"/>
          <p:cNvSpPr txBox="1"/>
          <p:nvPr/>
        </p:nvSpPr>
        <p:spPr>
          <a:xfrm>
            <a:off x="3562985" y="3238183"/>
            <a:ext cx="32321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115" name="Rectangle 43"/>
          <p:cNvSpPr/>
          <p:nvPr/>
        </p:nvSpPr>
        <p:spPr>
          <a:xfrm>
            <a:off x="3216910" y="399542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116" name="Line 44"/>
          <p:cNvSpPr/>
          <p:nvPr/>
        </p:nvSpPr>
        <p:spPr>
          <a:xfrm flipV="1">
            <a:off x="3737610" y="291592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17" name="Line 45"/>
          <p:cNvSpPr/>
          <p:nvPr/>
        </p:nvSpPr>
        <p:spPr>
          <a:xfrm flipV="1">
            <a:off x="3724910" y="367792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18" name="Rectangle 46"/>
          <p:cNvSpPr/>
          <p:nvPr/>
        </p:nvSpPr>
        <p:spPr>
          <a:xfrm>
            <a:off x="4652010" y="245872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119" name="Rectangle 47"/>
          <p:cNvSpPr/>
          <p:nvPr/>
        </p:nvSpPr>
        <p:spPr>
          <a:xfrm>
            <a:off x="4636135" y="323977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120" name="Text Box 48"/>
          <p:cNvSpPr txBox="1"/>
          <p:nvPr/>
        </p:nvSpPr>
        <p:spPr>
          <a:xfrm>
            <a:off x="4674235" y="3054033"/>
            <a:ext cx="10064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1800" dirty="0"/>
          </a:p>
        </p:txBody>
      </p:sp>
      <p:sp>
        <p:nvSpPr>
          <p:cNvPr id="3121" name="Text Box 49"/>
          <p:cNvSpPr txBox="1"/>
          <p:nvPr/>
        </p:nvSpPr>
        <p:spPr>
          <a:xfrm>
            <a:off x="4982210" y="3257233"/>
            <a:ext cx="32321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122" name="Rectangle 50"/>
          <p:cNvSpPr/>
          <p:nvPr/>
        </p:nvSpPr>
        <p:spPr>
          <a:xfrm>
            <a:off x="4636135" y="4014470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123" name="Line 51"/>
          <p:cNvSpPr/>
          <p:nvPr/>
        </p:nvSpPr>
        <p:spPr>
          <a:xfrm flipV="1">
            <a:off x="5156835" y="293497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headEnd type="none" w="med" len="med"/>
            <a:tailEnd type="triangle" w="med" len="med"/>
          </a:ln>
        </p:spPr>
      </p:sp>
      <p:sp>
        <p:nvSpPr>
          <p:cNvPr id="3124" name="Line 52"/>
          <p:cNvSpPr/>
          <p:nvPr/>
        </p:nvSpPr>
        <p:spPr>
          <a:xfrm flipV="1">
            <a:off x="5144135" y="3696970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headEnd type="none" w="med" len="med"/>
            <a:tailEnd type="triangle" w="med" len="med"/>
          </a:ln>
        </p:spPr>
      </p:sp>
      <p:sp>
        <p:nvSpPr>
          <p:cNvPr id="3" name="Text Box 2"/>
          <p:cNvSpPr txBox="1"/>
          <p:nvPr/>
        </p:nvSpPr>
        <p:spPr>
          <a:xfrm>
            <a:off x="3009900" y="260985"/>
            <a:ext cx="303847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TYPES OF INHERITANCE</a:t>
            </a:r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1619250" y="645350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9" grpId="0"/>
      <p:bldP spid="3110" grpId="0" bldLvl="0" animBg="1"/>
      <p:bldP spid="3112" grpId="0" bldLvl="0" animBg="1"/>
      <p:bldP spid="3113" grpId="0"/>
      <p:bldP spid="3114" grpId="0"/>
      <p:bldP spid="3115" grpId="0" bldLvl="0" animBg="1"/>
      <p:bldP spid="3118" grpId="0" bldLvl="0" animBg="1"/>
      <p:bldP spid="3119" grpId="0" bldLvl="0" animBg="1"/>
      <p:bldP spid="3120" grpId="0"/>
      <p:bldP spid="3121" grpId="0"/>
      <p:bldP spid="3122" grpId="0" bldLvl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multi lvel </a:t>
            </a:r>
            <a:r>
              <a:rPr lang="en-US" altLang="en-IN" dirty="0">
                <a:sym typeface="+mn-ea"/>
              </a:rPr>
              <a:t>Inheritance</a:t>
            </a:r>
            <a:r>
              <a:rPr lang="en-IN" altLang="en-US">
                <a:sym typeface="+mn-ea"/>
              </a:rPr>
              <a:t>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560" y="1676400"/>
            <a:ext cx="4300855" cy="45231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 b="1">
                <a:solidFill>
                  <a:schemeClr val="accent4">
                    <a:lumMod val="75000"/>
                  </a:schemeClr>
                </a:solidFill>
              </a:rPr>
              <a:t>class 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A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{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int i;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void showij()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{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   System.out.println(“i </a:t>
            </a:r>
            <a:r>
              <a:rPr lang="en-IN" altLang="en-US" sz="1600" b="1">
                <a:solidFill>
                  <a:schemeClr val="accent4">
                    <a:lumMod val="75000"/>
                  </a:schemeClr>
                </a:solidFill>
              </a:rPr>
              <a:t>:”+i)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   }</a:t>
            </a:r>
          </a:p>
          <a:p>
            <a:r>
              <a:rPr lang="en-US" sz="1600" b="1">
                <a:solidFill>
                  <a:schemeClr val="accent4">
                    <a:lumMod val="75000"/>
                  </a:schemeClr>
                </a:solidFill>
              </a:rPr>
              <a:t>}</a:t>
            </a:r>
          </a:p>
          <a:p>
            <a:r>
              <a:rPr lang="en-US" sz="1600" b="1">
                <a:solidFill>
                  <a:srgbClr val="00B050"/>
                </a:solidFill>
                <a:sym typeface="+mn-ea"/>
              </a:rPr>
              <a:t>class B </a:t>
            </a:r>
            <a:r>
              <a:rPr lang="en-US" sz="1600" b="1">
                <a:solidFill>
                  <a:schemeClr val="accent4">
                    <a:lumMod val="75000"/>
                  </a:schemeClr>
                </a:solidFill>
                <a:sym typeface="+mn-ea"/>
              </a:rPr>
              <a:t>extends A</a:t>
            </a:r>
            <a:endParaRPr lang="en-US" sz="1600" b="1">
              <a:solidFill>
                <a:srgbClr val="00B050"/>
              </a:solidFill>
            </a:endParaRPr>
          </a:p>
          <a:p>
            <a:r>
              <a:rPr lang="en-US" sz="1600" b="1">
                <a:solidFill>
                  <a:srgbClr val="00B050"/>
                </a:solidFill>
                <a:sym typeface="+mn-ea"/>
              </a:rPr>
              <a:t>{</a:t>
            </a:r>
            <a:endParaRPr lang="en-US" sz="1600" b="1">
              <a:solidFill>
                <a:srgbClr val="00B050"/>
              </a:solidFill>
            </a:endParaRPr>
          </a:p>
          <a:p>
            <a:r>
              <a:rPr lang="en-US" sz="1600" b="1">
                <a:solidFill>
                  <a:srgbClr val="00B050"/>
                </a:solidFill>
                <a:sym typeface="+mn-ea"/>
              </a:rPr>
              <a:t>   int </a:t>
            </a:r>
            <a:r>
              <a:rPr lang="en-IN" altLang="en-US" sz="1600" b="1">
                <a:solidFill>
                  <a:srgbClr val="00B050"/>
                </a:solidFill>
                <a:sym typeface="+mn-ea"/>
              </a:rPr>
              <a:t>j</a:t>
            </a:r>
            <a:r>
              <a:rPr lang="en-US" sz="1600" b="1">
                <a:solidFill>
                  <a:srgbClr val="00B050"/>
                </a:solidFill>
                <a:sym typeface="+mn-ea"/>
              </a:rPr>
              <a:t>;</a:t>
            </a:r>
            <a:endParaRPr lang="en-US" sz="1600" b="1">
              <a:solidFill>
                <a:srgbClr val="00B050"/>
              </a:solidFill>
            </a:endParaRPr>
          </a:p>
          <a:p>
            <a:r>
              <a:rPr lang="en-US" sz="1600" b="1">
                <a:solidFill>
                  <a:srgbClr val="00B050"/>
                </a:solidFill>
                <a:sym typeface="+mn-ea"/>
              </a:rPr>
              <a:t>   void show</a:t>
            </a:r>
            <a:r>
              <a:rPr lang="en-IN" altLang="en-US" sz="1600" b="1">
                <a:solidFill>
                  <a:srgbClr val="00B050"/>
                </a:solidFill>
                <a:sym typeface="+mn-ea"/>
              </a:rPr>
              <a:t>j</a:t>
            </a:r>
            <a:r>
              <a:rPr lang="en-US" sz="1600" b="1">
                <a:solidFill>
                  <a:srgbClr val="00B050"/>
                </a:solidFill>
                <a:sym typeface="+mn-ea"/>
              </a:rPr>
              <a:t>()</a:t>
            </a:r>
            <a:endParaRPr lang="en-US" sz="1600" b="1">
              <a:solidFill>
                <a:srgbClr val="00B050"/>
              </a:solidFill>
            </a:endParaRPr>
          </a:p>
          <a:p>
            <a:r>
              <a:rPr lang="en-US" sz="1600" b="1">
                <a:solidFill>
                  <a:srgbClr val="00B050"/>
                </a:solidFill>
                <a:sym typeface="+mn-ea"/>
              </a:rPr>
              <a:t>   {</a:t>
            </a:r>
            <a:endParaRPr lang="en-US" sz="1600" b="1">
              <a:solidFill>
                <a:srgbClr val="00B050"/>
              </a:solidFill>
            </a:endParaRPr>
          </a:p>
          <a:p>
            <a:r>
              <a:rPr lang="en-US" sz="1600" b="1">
                <a:solidFill>
                  <a:srgbClr val="00B050"/>
                </a:solidFill>
                <a:sym typeface="+mn-ea"/>
              </a:rPr>
              <a:t>     System.out.println(“</a:t>
            </a:r>
            <a:r>
              <a:rPr lang="en-IN" altLang="en-US" sz="1600" b="1">
                <a:solidFill>
                  <a:srgbClr val="00B050"/>
                </a:solidFill>
                <a:sym typeface="+mn-ea"/>
              </a:rPr>
              <a:t>j</a:t>
            </a:r>
            <a:r>
              <a:rPr lang="en-US" sz="1600" b="1">
                <a:solidFill>
                  <a:srgbClr val="00B050"/>
                </a:solidFill>
                <a:sym typeface="+mn-ea"/>
              </a:rPr>
              <a:t> : “+</a:t>
            </a:r>
            <a:r>
              <a:rPr lang="en-IN" altLang="en-US" sz="1600" b="1">
                <a:solidFill>
                  <a:srgbClr val="00B050"/>
                </a:solidFill>
                <a:sym typeface="+mn-ea"/>
              </a:rPr>
              <a:t>j</a:t>
            </a:r>
            <a:r>
              <a:rPr lang="en-US" sz="1600" b="1">
                <a:solidFill>
                  <a:srgbClr val="00B050"/>
                </a:solidFill>
                <a:sym typeface="+mn-ea"/>
              </a:rPr>
              <a:t>);</a:t>
            </a:r>
          </a:p>
          <a:p>
            <a:r>
              <a:rPr lang="en-US" sz="1600" b="1">
                <a:solidFill>
                  <a:srgbClr val="00B050"/>
                </a:solidFill>
                <a:sym typeface="+mn-ea"/>
              </a:rPr>
              <a:t>   }</a:t>
            </a:r>
          </a:p>
          <a:p>
            <a:r>
              <a:rPr lang="en-US" sz="1600" b="1">
                <a:solidFill>
                  <a:srgbClr val="00B050"/>
                </a:solidFill>
                <a:sym typeface="+mn-ea"/>
              </a:rPr>
              <a:t> }   </a:t>
            </a:r>
            <a:endParaRPr lang="en-US" sz="1600" b="1">
              <a:solidFill>
                <a:srgbClr val="00B050"/>
              </a:solidFill>
            </a:endParaRPr>
          </a:p>
          <a:p>
            <a:endParaRPr lang="en-US" sz="1600"/>
          </a:p>
          <a:p>
            <a:endParaRPr lang="en-US" sz="1600"/>
          </a:p>
        </p:txBody>
      </p:sp>
      <p:sp>
        <p:nvSpPr>
          <p:cNvPr id="7" name="Rounded Rectangle 6"/>
          <p:cNvSpPr/>
          <p:nvPr/>
        </p:nvSpPr>
        <p:spPr>
          <a:xfrm>
            <a:off x="7092315" y="4005580"/>
            <a:ext cx="2258695" cy="1026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1</a:t>
            </a:r>
            <a:endParaRPr lang="en-IN"/>
          </a:p>
          <a:p>
            <a:pPr algn="l"/>
            <a:r>
              <a:rPr lang="en-IN"/>
              <a:t>1</a:t>
            </a:r>
          </a:p>
          <a:p>
            <a:pPr algn="l"/>
            <a:r>
              <a:rPr lang="en-IN"/>
              <a:t>1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644390" y="1485265"/>
            <a:ext cx="4300855" cy="52622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>
                <a:sym typeface="+mn-ea"/>
              </a:rPr>
              <a:t>class </a:t>
            </a:r>
            <a:r>
              <a:rPr lang="en-IN" altLang="en-US" sz="1600" b="1">
                <a:sym typeface="+mn-ea"/>
              </a:rPr>
              <a:t>C</a:t>
            </a:r>
            <a:r>
              <a:rPr lang="en-US" sz="1600" b="1">
                <a:sym typeface="+mn-ea"/>
              </a:rPr>
              <a:t> </a:t>
            </a:r>
            <a:r>
              <a:rPr lang="en-US" sz="1600" b="1">
                <a:solidFill>
                  <a:srgbClr val="00B050"/>
                </a:solidFill>
                <a:sym typeface="+mn-ea"/>
              </a:rPr>
              <a:t>extends B</a:t>
            </a:r>
            <a:endParaRPr lang="en-US" sz="1600" b="1"/>
          </a:p>
          <a:p>
            <a:r>
              <a:rPr lang="en-US" sz="1600" b="1">
                <a:sym typeface="+mn-ea"/>
              </a:rPr>
              <a:t>{</a:t>
            </a:r>
            <a:endParaRPr lang="en-US" sz="1600" b="1"/>
          </a:p>
          <a:p>
            <a:r>
              <a:rPr lang="en-US" sz="1600" b="1">
                <a:sym typeface="+mn-ea"/>
              </a:rPr>
              <a:t>   int k;</a:t>
            </a:r>
            <a:endParaRPr lang="en-US" sz="1600" b="1"/>
          </a:p>
          <a:p>
            <a:r>
              <a:rPr lang="en-US" sz="1600" b="1">
                <a:sym typeface="+mn-ea"/>
              </a:rPr>
              <a:t>   void showk()</a:t>
            </a:r>
            <a:endParaRPr lang="en-US" sz="1600" b="1"/>
          </a:p>
          <a:p>
            <a:r>
              <a:rPr lang="en-US" sz="1600" b="1">
                <a:sym typeface="+mn-ea"/>
              </a:rPr>
              <a:t>   {</a:t>
            </a:r>
            <a:endParaRPr lang="en-US" sz="1600" b="1"/>
          </a:p>
          <a:p>
            <a:r>
              <a:rPr lang="en-US" sz="1600" b="1">
                <a:sym typeface="+mn-ea"/>
              </a:rPr>
              <a:t>     System.out.println(“k : “+k);</a:t>
            </a:r>
          </a:p>
          <a:p>
            <a:r>
              <a:rPr lang="en-US" sz="1600" b="1">
                <a:sym typeface="+mn-ea"/>
              </a:rPr>
              <a:t>   }</a:t>
            </a:r>
          </a:p>
          <a:p>
            <a:r>
              <a:rPr lang="en-US" sz="1600" b="1">
                <a:sym typeface="+mn-ea"/>
              </a:rPr>
              <a:t>   void sum()</a:t>
            </a:r>
          </a:p>
          <a:p>
            <a:r>
              <a:rPr lang="en-US" sz="1600" b="1">
                <a:sym typeface="+mn-ea"/>
              </a:rPr>
              <a:t>   {</a:t>
            </a:r>
          </a:p>
          <a:p>
            <a:r>
              <a:rPr lang="en-US" sz="1600" b="1">
                <a:sym typeface="+mn-ea"/>
              </a:rPr>
              <a:t>   System.out.println(“i+j+k: “+(i+j+k));</a:t>
            </a:r>
          </a:p>
          <a:p>
            <a:r>
              <a:rPr lang="en-US" sz="1600" b="1">
                <a:sym typeface="+mn-ea"/>
              </a:rPr>
              <a:t>    }</a:t>
            </a:r>
          </a:p>
          <a:p>
            <a:r>
              <a:rPr lang="en-US" sz="1600" b="1">
                <a:sym typeface="+mn-ea"/>
              </a:rPr>
              <a:t>}   </a:t>
            </a:r>
            <a:endParaRPr lang="en-US" sz="1600" b="1"/>
          </a:p>
          <a:p>
            <a:r>
              <a:rPr sz="1600" b="1"/>
              <a:t>class </a:t>
            </a:r>
            <a:r>
              <a:rPr lang="en-US" sz="1600" b="1"/>
              <a:t>Example</a:t>
            </a:r>
          </a:p>
          <a:p>
            <a:r>
              <a:rPr lang="en-US" sz="1600" b="1"/>
              <a:t>{</a:t>
            </a:r>
          </a:p>
          <a:p>
            <a:r>
              <a:rPr lang="en-US" sz="1600" b="1"/>
              <a:t>  public static void main(String args[])</a:t>
            </a:r>
            <a:r>
              <a:rPr lang="en-IN" altLang="en-US" sz="1600" b="1"/>
              <a:t> </a:t>
            </a:r>
            <a:r>
              <a:rPr lang="en-US" sz="1600" b="1"/>
              <a:t>{</a:t>
            </a:r>
          </a:p>
          <a:p>
            <a:r>
              <a:rPr lang="en-US" sz="1600" b="1"/>
              <a:t> </a:t>
            </a:r>
            <a:r>
              <a:rPr lang="en-IN" altLang="en-US" sz="1600" b="1"/>
              <a:t>      C c=new C();</a:t>
            </a:r>
          </a:p>
          <a:p>
            <a:r>
              <a:rPr lang="en-IN" altLang="en-US" sz="1600" b="1"/>
              <a:t>        c.i=10;</a:t>
            </a:r>
          </a:p>
          <a:p>
            <a:r>
              <a:rPr lang="en-IN" altLang="en-US" sz="1600" b="1"/>
              <a:t>        c.j=20;</a:t>
            </a:r>
          </a:p>
          <a:p>
            <a:r>
              <a:rPr lang="en-IN" altLang="en-US" sz="1600" b="1"/>
              <a:t>        c.k=30;</a:t>
            </a:r>
          </a:p>
          <a:p>
            <a:r>
              <a:rPr lang="en-IN" altLang="en-US" sz="1600" b="1"/>
              <a:t>        c.sum()</a:t>
            </a:r>
            <a:endParaRPr lang="en-US" sz="1600" b="1"/>
          </a:p>
          <a:p>
            <a:r>
              <a:rPr lang="en-US" sz="1600" b="1"/>
              <a:t>   }}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#26: </a:t>
            </a:r>
            <a:r>
              <a:rPr lang="en-US" altLang="en-US" sz="3200" dirty="0">
                <a:sym typeface="+mn-ea"/>
              </a:rPr>
              <a:t>Hierarchical</a:t>
            </a:r>
            <a:r>
              <a:rPr lang="en-IN" sz="3200" dirty="0"/>
              <a:t> </a:t>
            </a:r>
            <a:r>
              <a:rPr lang="en-US" altLang="en-IN" sz="3200" dirty="0"/>
              <a:t>Inheritance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sz="quarter" idx="13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>
              <a:buClrTx/>
              <a:buSzTx/>
              <a:buFontTx/>
            </a:pPr>
            <a:endParaRPr lang="en-US" alt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N" dirty="0">
                <a:sym typeface="+mn-ea"/>
              </a:rPr>
              <a:t>Inheritance</a:t>
            </a:r>
            <a:endParaRPr lang="en-US"/>
          </a:p>
        </p:txBody>
      </p:sp>
      <p:sp>
        <p:nvSpPr>
          <p:cNvPr id="2052" name="Text Box 4"/>
          <p:cNvSpPr txBox="1"/>
          <p:nvPr/>
        </p:nvSpPr>
        <p:spPr>
          <a:xfrm>
            <a:off x="323850" y="2132965"/>
            <a:ext cx="8534400" cy="39382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>
                <a:sym typeface="+mn-ea"/>
              </a:rPr>
              <a:t>Inheritance can be defined as the process where one class acquires the properties (methods and fields) of another.</a:t>
            </a:r>
            <a:endParaRPr lang="en-US" sz="2000"/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Reusability is achieved by INHERITANCE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Java classes Can be Reused by extending a class. Extending an existing class is nothing but reusing properties of the existing classes.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The class whose properties are extended is known as super or base or parent class.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The class which  extends the properties of super class is known as sub or derived or child class </a:t>
            </a: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sz="2000" spc="30">
                <a:cs typeface="Tahoma" panose="020B0604030504040204" pitchFamily="34" charset="0"/>
              </a:rPr>
              <a:t>A class can either extends another class or can implement an interface </a:t>
            </a:r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1619250" y="645350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Text Box 17"/>
          <p:cNvSpPr txBox="1"/>
          <p:nvPr/>
        </p:nvSpPr>
        <p:spPr>
          <a:xfrm>
            <a:off x="3305175" y="1269365"/>
            <a:ext cx="2743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en-US" sz="1800" dirty="0"/>
              <a:t>Hierarchical Inheritance</a:t>
            </a:r>
          </a:p>
        </p:txBody>
      </p:sp>
      <p:sp>
        <p:nvSpPr>
          <p:cNvPr id="3090" name="Rectangle 18"/>
          <p:cNvSpPr/>
          <p:nvPr/>
        </p:nvSpPr>
        <p:spPr>
          <a:xfrm>
            <a:off x="3275965" y="2421255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X</a:t>
            </a:r>
          </a:p>
        </p:txBody>
      </p:sp>
      <p:sp>
        <p:nvSpPr>
          <p:cNvPr id="3091" name="Line 19"/>
          <p:cNvSpPr/>
          <p:nvPr/>
        </p:nvSpPr>
        <p:spPr>
          <a:xfrm flipV="1">
            <a:off x="3733165" y="2878455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092" name="Line 20"/>
          <p:cNvSpPr/>
          <p:nvPr/>
        </p:nvSpPr>
        <p:spPr>
          <a:xfrm>
            <a:off x="3009265" y="3195955"/>
            <a:ext cx="1447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93" name="Rectangle 21"/>
          <p:cNvSpPr/>
          <p:nvPr/>
        </p:nvSpPr>
        <p:spPr>
          <a:xfrm>
            <a:off x="2793365" y="3488055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095" name="Line 23"/>
          <p:cNvSpPr/>
          <p:nvPr/>
        </p:nvSpPr>
        <p:spPr>
          <a:xfrm>
            <a:off x="3021965" y="3183255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96" name="Rectangle 24"/>
          <p:cNvSpPr/>
          <p:nvPr/>
        </p:nvSpPr>
        <p:spPr>
          <a:xfrm>
            <a:off x="3517265" y="3488055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097" name="Rectangle 25"/>
          <p:cNvSpPr/>
          <p:nvPr/>
        </p:nvSpPr>
        <p:spPr>
          <a:xfrm>
            <a:off x="4190365" y="3488055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098" name="Line 26"/>
          <p:cNvSpPr/>
          <p:nvPr/>
        </p:nvSpPr>
        <p:spPr>
          <a:xfrm>
            <a:off x="3733165" y="3183255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099" name="Line 27"/>
          <p:cNvSpPr/>
          <p:nvPr/>
        </p:nvSpPr>
        <p:spPr>
          <a:xfrm>
            <a:off x="4482465" y="3183255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00" name="Rectangle 28"/>
          <p:cNvSpPr/>
          <p:nvPr/>
        </p:nvSpPr>
        <p:spPr>
          <a:xfrm>
            <a:off x="5282565" y="2421255"/>
            <a:ext cx="1066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X</a:t>
            </a:r>
          </a:p>
        </p:txBody>
      </p:sp>
      <p:sp>
        <p:nvSpPr>
          <p:cNvPr id="3101" name="Line 29"/>
          <p:cNvSpPr/>
          <p:nvPr/>
        </p:nvSpPr>
        <p:spPr>
          <a:xfrm flipV="1">
            <a:off x="5739765" y="2878455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Dot"/>
            <a:headEnd type="none" w="med" len="med"/>
            <a:tailEnd type="triangle" w="med" len="med"/>
          </a:ln>
        </p:spPr>
      </p:sp>
      <p:sp>
        <p:nvSpPr>
          <p:cNvPr id="3102" name="Line 30"/>
          <p:cNvSpPr/>
          <p:nvPr/>
        </p:nvSpPr>
        <p:spPr>
          <a:xfrm>
            <a:off x="5015865" y="3195955"/>
            <a:ext cx="1447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03" name="Rectangle 31"/>
          <p:cNvSpPr/>
          <p:nvPr/>
        </p:nvSpPr>
        <p:spPr>
          <a:xfrm>
            <a:off x="4799965" y="3488055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A</a:t>
            </a:r>
          </a:p>
        </p:txBody>
      </p:sp>
      <p:sp>
        <p:nvSpPr>
          <p:cNvPr id="3104" name="Line 32"/>
          <p:cNvSpPr/>
          <p:nvPr/>
        </p:nvSpPr>
        <p:spPr>
          <a:xfrm>
            <a:off x="5028565" y="3183255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05" name="Rectangle 33"/>
          <p:cNvSpPr/>
          <p:nvPr/>
        </p:nvSpPr>
        <p:spPr>
          <a:xfrm>
            <a:off x="5523865" y="3488055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B</a:t>
            </a:r>
          </a:p>
        </p:txBody>
      </p:sp>
      <p:sp>
        <p:nvSpPr>
          <p:cNvPr id="3106" name="Rectangle 34"/>
          <p:cNvSpPr/>
          <p:nvPr/>
        </p:nvSpPr>
        <p:spPr>
          <a:xfrm>
            <a:off x="6196965" y="3488055"/>
            <a:ext cx="4572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1800" dirty="0"/>
              <a:t>C</a:t>
            </a:r>
          </a:p>
        </p:txBody>
      </p:sp>
      <p:sp>
        <p:nvSpPr>
          <p:cNvPr id="3107" name="Line 35"/>
          <p:cNvSpPr/>
          <p:nvPr/>
        </p:nvSpPr>
        <p:spPr>
          <a:xfrm>
            <a:off x="5739765" y="3183255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08" name="Line 36"/>
          <p:cNvSpPr/>
          <p:nvPr/>
        </p:nvSpPr>
        <p:spPr>
          <a:xfrm>
            <a:off x="6489065" y="3183255"/>
            <a:ext cx="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73" name="Text Box 62"/>
          <p:cNvSpPr txBox="1"/>
          <p:nvPr/>
        </p:nvSpPr>
        <p:spPr>
          <a:xfrm>
            <a:off x="2818765" y="4097655"/>
            <a:ext cx="35052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endParaRPr lang="en-US" altLang="en-US" sz="1800" dirty="0"/>
          </a:p>
        </p:txBody>
      </p:sp>
      <p:sp>
        <p:nvSpPr>
          <p:cNvPr id="3" name="Text Box 2"/>
          <p:cNvSpPr txBox="1"/>
          <p:nvPr/>
        </p:nvSpPr>
        <p:spPr>
          <a:xfrm>
            <a:off x="3009900" y="260985"/>
            <a:ext cx="303847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TYPES OF INHERITANCE</a:t>
            </a:r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1619250" y="645350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b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9" grpId="0"/>
      <p:bldP spid="3090" grpId="0" bldLvl="0" animBg="1"/>
      <p:bldP spid="3093" grpId="0" bldLvl="0" animBg="1"/>
      <p:bldP spid="3096" grpId="0" bldLvl="0" animBg="1"/>
      <p:bldP spid="3097" grpId="0" bldLvl="0" animBg="1"/>
      <p:bldP spid="3100" grpId="0" bldLvl="0" animBg="1"/>
      <p:bldP spid="3103" grpId="0" bldLvl="0" animBg="1"/>
      <p:bldP spid="3105" grpId="0" bldLvl="0" animBg="1"/>
      <p:bldP spid="310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simple programming language</a:t>
            </a:r>
          </a:p>
          <a:p>
            <a:r>
              <a:rPr lang="en-US" dirty="0"/>
              <a:t>one of the most popular programming language</a:t>
            </a:r>
          </a:p>
          <a:p>
            <a:r>
              <a:rPr lang="en-US" dirty="0"/>
              <a:t>open-source and free</a:t>
            </a:r>
          </a:p>
          <a:p>
            <a:r>
              <a:rPr lang="en-US" dirty="0"/>
              <a:t>has a huge community support (tens of millions of developers)</a:t>
            </a:r>
          </a:p>
          <a:p>
            <a:r>
              <a:rPr lang="en-US" dirty="0"/>
              <a:t>close to C &amp; C++</a:t>
            </a:r>
          </a:p>
          <a:p>
            <a:r>
              <a:rPr lang="en-US" dirty="0"/>
              <a:t>it helps to create modular programs and reusable code</a:t>
            </a:r>
          </a:p>
          <a:p>
            <a:r>
              <a:rPr lang="en-US" dirty="0"/>
              <a:t>write a program once and then run this program on multiple operating systems</a:t>
            </a:r>
          </a:p>
          <a:p>
            <a:r>
              <a:rPr lang="en-US" dirty="0"/>
              <a:t>works on different platforms (Windows, Mac, Linux, Raspberry Pi, etc.)</a:t>
            </a:r>
          </a:p>
          <a:p>
            <a:r>
              <a:rPr lang="en-US" dirty="0"/>
              <a:t> Java is a high-level, object-oriented programming language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is _____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2357430"/>
            <a:ext cx="8229600" cy="407517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Object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Class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Data Abstraction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Encapsulation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Inheritance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Polymorphism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Dynamic Binding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Message Passing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OOP</a:t>
            </a:r>
            <a:endParaRPr lang="en-US"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+mn-ea"/>
              </a:rPr>
              <a:t>Hierarchical</a:t>
            </a:r>
            <a:r>
              <a:rPr lang="en-IN" altLang="en-US" dirty="0">
                <a:sym typeface="+mn-ea"/>
              </a:rPr>
              <a:t> </a:t>
            </a:r>
            <a:r>
              <a:rPr lang="en-US" altLang="en-IN" dirty="0">
                <a:sym typeface="+mn-ea"/>
              </a:rPr>
              <a:t>Inheritance</a:t>
            </a:r>
            <a:r>
              <a:rPr lang="en-IN" altLang="en-US">
                <a:sym typeface="+mn-ea"/>
              </a:rPr>
              <a:t>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560" y="1676400"/>
            <a:ext cx="4300855" cy="501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/>
              <a:t>class </a:t>
            </a:r>
            <a:r>
              <a:rPr lang="en-US" sz="1600"/>
              <a:t>A</a:t>
            </a:r>
          </a:p>
          <a:p>
            <a:r>
              <a:rPr lang="en-US" sz="1600"/>
              <a:t>{</a:t>
            </a:r>
          </a:p>
          <a:p>
            <a:r>
              <a:rPr lang="en-US" sz="1600"/>
              <a:t>   int i;</a:t>
            </a:r>
          </a:p>
          <a:p>
            <a:r>
              <a:rPr lang="en-US" sz="1600"/>
              <a:t>   void showij()</a:t>
            </a:r>
          </a:p>
          <a:p>
            <a:r>
              <a:rPr lang="en-US" sz="1600"/>
              <a:t>   {</a:t>
            </a:r>
          </a:p>
          <a:p>
            <a:r>
              <a:rPr lang="en-US" sz="1600"/>
              <a:t>      System.out.println(“i </a:t>
            </a:r>
            <a:r>
              <a:rPr lang="en-IN" altLang="en-US" sz="1600"/>
              <a:t>:”+i)</a:t>
            </a:r>
            <a:r>
              <a:rPr lang="en-US" sz="1600"/>
              <a:t>;</a:t>
            </a:r>
          </a:p>
          <a:p>
            <a:r>
              <a:rPr lang="en-US" sz="1600"/>
              <a:t>   }</a:t>
            </a:r>
          </a:p>
          <a:p>
            <a:r>
              <a:rPr lang="en-US" sz="1600"/>
              <a:t>}</a:t>
            </a:r>
          </a:p>
          <a:p>
            <a:r>
              <a:rPr lang="en-US" sz="1600">
                <a:sym typeface="+mn-ea"/>
              </a:rPr>
              <a:t>class B extends A</a:t>
            </a:r>
            <a:endParaRPr lang="en-US" sz="1600"/>
          </a:p>
          <a:p>
            <a:r>
              <a:rPr lang="en-US" sz="1600">
                <a:sym typeface="+mn-ea"/>
              </a:rPr>
              <a:t>{</a:t>
            </a:r>
            <a:endParaRPr lang="en-US" sz="1600"/>
          </a:p>
          <a:p>
            <a:r>
              <a:rPr lang="en-US" sz="1600">
                <a:sym typeface="+mn-ea"/>
              </a:rPr>
              <a:t>   int </a:t>
            </a:r>
            <a:r>
              <a:rPr lang="en-IN" altLang="en-US" sz="1600">
                <a:sym typeface="+mn-ea"/>
              </a:rPr>
              <a:t>j</a:t>
            </a:r>
            <a:r>
              <a:rPr lang="en-US" sz="1600">
                <a:sym typeface="+mn-ea"/>
              </a:rPr>
              <a:t>;</a:t>
            </a:r>
            <a:endParaRPr lang="en-US" sz="1600"/>
          </a:p>
          <a:p>
            <a:r>
              <a:rPr lang="en-US" sz="1600">
                <a:sym typeface="+mn-ea"/>
              </a:rPr>
              <a:t>   void show</a:t>
            </a:r>
            <a:r>
              <a:rPr lang="en-IN" altLang="en-US" sz="1600">
                <a:sym typeface="+mn-ea"/>
              </a:rPr>
              <a:t>j</a:t>
            </a:r>
            <a:r>
              <a:rPr lang="en-US" sz="1600">
                <a:sym typeface="+mn-ea"/>
              </a:rPr>
              <a:t>()</a:t>
            </a:r>
            <a:endParaRPr lang="en-US" sz="1600"/>
          </a:p>
          <a:p>
            <a:r>
              <a:rPr lang="en-US" sz="1600">
                <a:sym typeface="+mn-ea"/>
              </a:rPr>
              <a:t>   {</a:t>
            </a:r>
            <a:endParaRPr lang="en-US" sz="1600"/>
          </a:p>
          <a:p>
            <a:r>
              <a:rPr lang="en-US" sz="1600">
                <a:sym typeface="+mn-ea"/>
              </a:rPr>
              <a:t>     System.out.println(“</a:t>
            </a:r>
            <a:r>
              <a:rPr lang="en-IN" altLang="en-US" sz="1600">
                <a:sym typeface="+mn-ea"/>
              </a:rPr>
              <a:t>j</a:t>
            </a:r>
            <a:r>
              <a:rPr lang="en-US" sz="1600">
                <a:sym typeface="+mn-ea"/>
              </a:rPr>
              <a:t> : “+</a:t>
            </a:r>
            <a:r>
              <a:rPr lang="en-IN" altLang="en-US" sz="1600">
                <a:sym typeface="+mn-ea"/>
              </a:rPr>
              <a:t>j</a:t>
            </a:r>
            <a:r>
              <a:rPr lang="en-US" sz="1600">
                <a:sym typeface="+mn-ea"/>
              </a:rPr>
              <a:t>);</a:t>
            </a:r>
          </a:p>
          <a:p>
            <a:r>
              <a:rPr lang="en-US" sz="1600">
                <a:sym typeface="+mn-ea"/>
              </a:rPr>
              <a:t>   }</a:t>
            </a:r>
          </a:p>
          <a:p>
            <a:r>
              <a:rPr lang="en-US" sz="1600">
                <a:sym typeface="+mn-ea"/>
              </a:rPr>
              <a:t> </a:t>
            </a:r>
            <a:r>
              <a:rPr lang="en-IN" altLang="en-US" sz="1600">
                <a:sym typeface="+mn-ea"/>
              </a:rPr>
              <a:t>  </a:t>
            </a:r>
            <a:r>
              <a:rPr lang="en-US" sz="1600">
                <a:sym typeface="+mn-ea"/>
              </a:rPr>
              <a:t>void sum()</a:t>
            </a:r>
          </a:p>
          <a:p>
            <a:r>
              <a:rPr lang="en-US" sz="1600">
                <a:sym typeface="+mn-ea"/>
              </a:rPr>
              <a:t>   {</a:t>
            </a:r>
          </a:p>
          <a:p>
            <a:r>
              <a:rPr lang="en-US" sz="1600">
                <a:sym typeface="+mn-ea"/>
              </a:rPr>
              <a:t>   System.out.println(“i+j: “+(i+j));</a:t>
            </a:r>
          </a:p>
          <a:p>
            <a:r>
              <a:rPr lang="en-US" sz="1600">
                <a:sym typeface="+mn-ea"/>
              </a:rPr>
              <a:t>    }</a:t>
            </a:r>
          </a:p>
          <a:p>
            <a:r>
              <a:rPr lang="en-US" sz="1600">
                <a:sym typeface="+mn-ea"/>
              </a:rPr>
              <a:t> }   </a:t>
            </a:r>
            <a:endParaRPr lang="en-US" sz="1600"/>
          </a:p>
        </p:txBody>
      </p:sp>
      <p:sp>
        <p:nvSpPr>
          <p:cNvPr id="7" name="Rounded Rectangle 6"/>
          <p:cNvSpPr/>
          <p:nvPr/>
        </p:nvSpPr>
        <p:spPr>
          <a:xfrm>
            <a:off x="7092315" y="4005580"/>
            <a:ext cx="2258695" cy="1026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1</a:t>
            </a:r>
            <a:endParaRPr lang="en-IN"/>
          </a:p>
          <a:p>
            <a:pPr algn="l"/>
            <a:r>
              <a:rPr lang="en-IN"/>
              <a:t>1</a:t>
            </a:r>
          </a:p>
          <a:p>
            <a:pPr algn="l"/>
            <a:r>
              <a:rPr lang="en-IN"/>
              <a:t>1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572000" y="1701165"/>
            <a:ext cx="4300855" cy="47694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>
                <a:sym typeface="+mn-ea"/>
              </a:rPr>
              <a:t>class </a:t>
            </a:r>
            <a:r>
              <a:rPr lang="en-IN" altLang="en-US" sz="1600">
                <a:sym typeface="+mn-ea"/>
              </a:rPr>
              <a:t>C</a:t>
            </a:r>
            <a:r>
              <a:rPr lang="en-US" sz="1600">
                <a:sym typeface="+mn-ea"/>
              </a:rPr>
              <a:t> extends </a:t>
            </a:r>
            <a:r>
              <a:rPr lang="en-IN" sz="1600">
                <a:sym typeface="+mn-ea"/>
              </a:rPr>
              <a:t>A</a:t>
            </a:r>
            <a:r>
              <a:rPr lang="en-US" sz="1600">
                <a:sym typeface="+mn-ea"/>
              </a:rPr>
              <a:t>{</a:t>
            </a:r>
            <a:endParaRPr lang="en-US" sz="1600"/>
          </a:p>
          <a:p>
            <a:r>
              <a:rPr lang="en-US" sz="1600">
                <a:sym typeface="+mn-ea"/>
              </a:rPr>
              <a:t>   int k;</a:t>
            </a:r>
            <a:endParaRPr lang="en-US" sz="1600"/>
          </a:p>
          <a:p>
            <a:r>
              <a:rPr lang="en-US" sz="1600">
                <a:sym typeface="+mn-ea"/>
              </a:rPr>
              <a:t>   void showk()</a:t>
            </a:r>
            <a:endParaRPr lang="en-US" sz="1600"/>
          </a:p>
          <a:p>
            <a:r>
              <a:rPr lang="en-US" sz="1600">
                <a:sym typeface="+mn-ea"/>
              </a:rPr>
              <a:t>   {</a:t>
            </a:r>
            <a:endParaRPr lang="en-US" sz="1600"/>
          </a:p>
          <a:p>
            <a:r>
              <a:rPr lang="en-US" sz="1600">
                <a:sym typeface="+mn-ea"/>
              </a:rPr>
              <a:t>     System.out.println(“k : “+k);</a:t>
            </a:r>
          </a:p>
          <a:p>
            <a:r>
              <a:rPr lang="en-US" sz="1600">
                <a:sym typeface="+mn-ea"/>
              </a:rPr>
              <a:t>   }</a:t>
            </a:r>
          </a:p>
          <a:p>
            <a:r>
              <a:rPr lang="en-US" sz="1600">
                <a:sym typeface="+mn-ea"/>
              </a:rPr>
              <a:t>   void sum()</a:t>
            </a:r>
          </a:p>
          <a:p>
            <a:r>
              <a:rPr lang="en-US" sz="1600">
                <a:sym typeface="+mn-ea"/>
              </a:rPr>
              <a:t>   {</a:t>
            </a:r>
          </a:p>
          <a:p>
            <a:r>
              <a:rPr lang="en-US" sz="1600">
                <a:sym typeface="+mn-ea"/>
              </a:rPr>
              <a:t>   System.out.println(“i+k: “+(i+k));</a:t>
            </a:r>
          </a:p>
          <a:p>
            <a:r>
              <a:rPr lang="en-US" sz="1600">
                <a:sym typeface="+mn-ea"/>
              </a:rPr>
              <a:t>    }</a:t>
            </a:r>
          </a:p>
          <a:p>
            <a:r>
              <a:rPr lang="en-US" sz="1600">
                <a:sym typeface="+mn-ea"/>
              </a:rPr>
              <a:t>}   </a:t>
            </a:r>
            <a:endParaRPr lang="en-US" sz="1600"/>
          </a:p>
          <a:p>
            <a:r>
              <a:rPr sz="1600"/>
              <a:t>class </a:t>
            </a:r>
            <a:r>
              <a:rPr lang="en-US" sz="1600"/>
              <a:t>Example</a:t>
            </a:r>
          </a:p>
          <a:p>
            <a:r>
              <a:rPr lang="en-US" sz="1600"/>
              <a:t>{</a:t>
            </a:r>
          </a:p>
          <a:p>
            <a:r>
              <a:rPr lang="en-US" sz="1600"/>
              <a:t>  public static void main(String args[])</a:t>
            </a:r>
            <a:r>
              <a:rPr lang="en-IN" altLang="en-US" sz="1600"/>
              <a:t> </a:t>
            </a:r>
            <a:r>
              <a:rPr lang="en-US" sz="1600"/>
              <a:t>{</a:t>
            </a:r>
          </a:p>
          <a:p>
            <a:r>
              <a:rPr lang="en-US" sz="1600"/>
              <a:t> </a:t>
            </a:r>
            <a:r>
              <a:rPr lang="en-IN" altLang="en-US" sz="1600"/>
              <a:t>      C c=new C();</a:t>
            </a:r>
          </a:p>
          <a:p>
            <a:r>
              <a:rPr lang="en-IN" altLang="en-US" sz="1600"/>
              <a:t>        c.i=10;</a:t>
            </a:r>
          </a:p>
          <a:p>
            <a:r>
              <a:rPr lang="en-IN" altLang="en-US" sz="1600"/>
              <a:t>        c.k=30;</a:t>
            </a:r>
          </a:p>
          <a:p>
            <a:r>
              <a:rPr lang="en-IN" altLang="en-US" sz="1600"/>
              <a:t>        c.sum()</a:t>
            </a:r>
            <a:endParaRPr lang="en-US" sz="1600"/>
          </a:p>
          <a:p>
            <a:r>
              <a:rPr lang="en-US" sz="1600"/>
              <a:t>   }}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#27: </a:t>
            </a:r>
            <a:r>
              <a:rPr lang="en-IN" sz="3200" dirty="0">
                <a:sym typeface="+mn-ea"/>
              </a:rPr>
              <a:t>“super” keyword</a:t>
            </a:r>
            <a:endParaRPr lang="en-US" alt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>
                <a:sym typeface="+mn-ea"/>
              </a:rPr>
              <a:t>super Keyword</a:t>
            </a:r>
          </a:p>
        </p:txBody>
      </p:sp>
      <p:sp>
        <p:nvSpPr>
          <p:cNvPr id="9220" name="Text Box 4"/>
          <p:cNvSpPr txBox="1"/>
          <p:nvPr/>
        </p:nvSpPr>
        <p:spPr>
          <a:xfrm>
            <a:off x="0" y="1772920"/>
            <a:ext cx="8763000" cy="36614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000" b="1" dirty="0"/>
              <a:t>The super keyword in Java is used in subclasses to access superclass members (attributes, constructors and methods). 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000" dirty="0">
                <a:sym typeface="+mn-ea"/>
              </a:rPr>
              <a:t>Can be used to call super class constrctor</a:t>
            </a:r>
            <a:endParaRPr lang="en-US" altLang="en-US" sz="2000" dirty="0"/>
          </a:p>
          <a:p>
            <a:pPr algn="l" eaLnBrk="1" hangingPunct="1">
              <a:buNone/>
            </a:pPr>
            <a:r>
              <a:rPr lang="en-US" altLang="en-US" sz="2000" dirty="0">
                <a:sym typeface="+mn-ea"/>
              </a:rPr>
              <a:t>   </a:t>
            </a:r>
            <a:r>
              <a:rPr lang="en-IN" altLang="en-US" sz="2000" dirty="0">
                <a:sym typeface="+mn-ea"/>
              </a:rPr>
              <a:t>            </a:t>
            </a:r>
            <a:r>
              <a:rPr lang="en-IN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en-IN" altLang="en-US" sz="2000" b="1" dirty="0">
                <a:solidFill>
                  <a:schemeClr val="tx1"/>
                </a:solidFill>
                <a:sym typeface="+mn-ea"/>
              </a:rPr>
              <a:t>1.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super()</a:t>
            </a:r>
            <a:endParaRPr lang="en-US" altLang="en-US" sz="2000" b="1" dirty="0">
              <a:solidFill>
                <a:schemeClr val="tx1"/>
              </a:solidFill>
            </a:endParaRPr>
          </a:p>
          <a:p>
            <a:pPr algn="l" eaLnBrk="1" hangingPunct="1">
              <a:buNone/>
            </a:pP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  </a:t>
            </a:r>
            <a:r>
              <a:rPr lang="en-IN" altLang="en-US" sz="2000" b="1" dirty="0">
                <a:solidFill>
                  <a:schemeClr val="tx1"/>
                </a:solidFill>
                <a:sym typeface="+mn-ea"/>
              </a:rPr>
              <a:t>              2.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 super(&lt;parameter-list&gt;)</a:t>
            </a:r>
            <a:endParaRPr lang="en-US" altLang="en-US" sz="2000" b="1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Can refer to super class instance variables/Methods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algn="l" eaLnBrk="1" hangingPunct="1">
              <a:buNone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   </a:t>
            </a:r>
            <a:r>
              <a:rPr lang="en-IN" altLang="en-US" sz="2000" dirty="0">
                <a:solidFill>
                  <a:schemeClr val="tx1"/>
                </a:solidFill>
                <a:sym typeface="+mn-ea"/>
              </a:rPr>
              <a:t>             3.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super</a:t>
            </a:r>
            <a:r>
              <a:rPr lang="en-IN" altLang="en-US" sz="20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.</a:t>
            </a:r>
            <a:r>
              <a:rPr lang="en-IN" altLang="en-US" sz="20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&lt;super class instance variable/Method&gt;</a:t>
            </a:r>
            <a:endParaRPr lang="en-US" altLang="en-US" sz="2000" b="1" dirty="0">
              <a:solidFill>
                <a:schemeClr val="tx1"/>
              </a:solidFill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endParaRPr lang="en-US" altLang="en-US" sz="2000" b="1" dirty="0"/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        </a:t>
            </a:r>
            <a:endParaRPr lang="en-US" altLang="en-US" sz="1800" dirty="0"/>
          </a:p>
        </p:txBody>
      </p:sp>
      <p:sp>
        <p:nvSpPr>
          <p:cNvPr id="7171" name="Text Box 5"/>
          <p:cNvSpPr txBox="1"/>
          <p:nvPr/>
        </p:nvSpPr>
        <p:spPr>
          <a:xfrm>
            <a:off x="762000" y="228600"/>
            <a:ext cx="784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endParaRPr lang="en-US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charRg st="0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charRg st="0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>
            <a:normAutofit fontScale="90000"/>
          </a:bodyPr>
          <a:lstStyle/>
          <a:p>
            <a:pPr eaLnBrk="1" hangingPunct="1"/>
            <a:r>
              <a:rPr lang="en-US" altLang="en-US" sz="2665" dirty="0"/>
              <a:t>USE OF super KEYWORD</a:t>
            </a:r>
            <a:r>
              <a:rPr lang="en-IN" altLang="en-US" sz="2665" dirty="0"/>
              <a:t> for constructors</a:t>
            </a:r>
          </a:p>
        </p:txBody>
      </p:sp>
      <p:sp>
        <p:nvSpPr>
          <p:cNvPr id="14339" name="Rectangle 3"/>
          <p:cNvSpPr>
            <a:spLocks noGrp="1"/>
          </p:cNvSpPr>
          <p:nvPr>
            <p:ph sz="quarter" idx="13"/>
          </p:nvPr>
        </p:nvSpPr>
        <p:spPr/>
        <p:txBody>
          <a:bodyPr vert="horz" wrap="square" lIns="91440" tIns="45720" rIns="91440" bIns="45720" anchor="t" anchorCtr="0">
            <a:normAutofit fontScale="87500" lnSpcReduction="10000"/>
          </a:bodyPr>
          <a:lstStyle/>
          <a:p>
            <a:pPr algn="l" eaLnBrk="1" hangingPunct="1">
              <a:buNone/>
            </a:pPr>
            <a:r>
              <a:rPr lang="en-US" altLang="en-US" sz="2400" b="1" dirty="0">
                <a:sym typeface="+mn-ea"/>
              </a:rPr>
              <a:t>Whenever a sub class object is created ,super class  constructor is called first.</a:t>
            </a:r>
            <a:endParaRPr lang="en-US" altLang="en-US" sz="2400" b="1" dirty="0"/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sz="2400" b="1" dirty="0">
                <a:sym typeface="+mn-ea"/>
              </a:rPr>
              <a:t>If super class constructor does not have any constructor of its own OR has an unparametrized constructor then it is automatically called by Java Run Time by using call </a:t>
            </a:r>
            <a:r>
              <a:rPr lang="en-US" altLang="en-US" sz="2400" b="1" dirty="0">
                <a:solidFill>
                  <a:srgbClr val="FF0000"/>
                </a:solidFill>
                <a:sym typeface="+mn-ea"/>
              </a:rPr>
              <a:t>super()</a:t>
            </a:r>
            <a:endParaRPr lang="en-US" altLang="en-US" sz="2400" b="1" dirty="0"/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sz="2400" b="1" dirty="0">
                <a:sym typeface="+mn-ea"/>
              </a:rPr>
              <a:t>If a super class has a parameterized constructor then it is the responsibility of the sub class constructor to call the super class constructor by call 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sz="2400" b="1" dirty="0">
                <a:sym typeface="+mn-ea"/>
              </a:rPr>
              <a:t>   </a:t>
            </a:r>
            <a:r>
              <a:rPr lang="en-US" altLang="en-US" sz="2400" b="1" dirty="0">
                <a:solidFill>
                  <a:srgbClr val="FF0000"/>
                </a:solidFill>
                <a:sym typeface="+mn-ea"/>
              </a:rPr>
              <a:t>super(&lt;parameters required by super class&gt;)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50000"/>
              </a:spcBef>
              <a:buNone/>
            </a:pPr>
            <a:r>
              <a:rPr lang="en-US" altLang="en-US" sz="2400" b="1" dirty="0">
                <a:sym typeface="+mn-ea"/>
              </a:rPr>
              <a:t>Call to super class constructor must be the first statement in sub class constructor  </a:t>
            </a:r>
            <a:endParaRPr lang="en-US" altLang="en-US" sz="2400" b="1" dirty="0"/>
          </a:p>
          <a:p>
            <a:pPr algn="l" eaLnBrk="1" hangingPunct="1">
              <a:buNone/>
            </a:pP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altLang="en-US" dirty="0">
                <a:solidFill>
                  <a:schemeClr val="bg1"/>
                </a:solidFill>
                <a:sym typeface="+mn-ea"/>
              </a:rPr>
              <a:t>1. </a:t>
            </a:r>
            <a:r>
              <a:rPr lang="en-US" altLang="en-US" dirty="0">
                <a:solidFill>
                  <a:schemeClr val="bg1"/>
                </a:solidFill>
                <a:sym typeface="+mn-ea"/>
              </a:rPr>
              <a:t>When super class has a Unparametrized constructor</a:t>
            </a:r>
          </a:p>
        </p:txBody>
      </p:sp>
      <p:sp>
        <p:nvSpPr>
          <p:cNvPr id="10245" name="Text Box 5"/>
          <p:cNvSpPr txBox="1"/>
          <p:nvPr/>
        </p:nvSpPr>
        <p:spPr>
          <a:xfrm>
            <a:off x="0" y="838200"/>
            <a:ext cx="9144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246" name="Rectangle 6"/>
          <p:cNvSpPr/>
          <p:nvPr/>
        </p:nvSpPr>
        <p:spPr>
          <a:xfrm>
            <a:off x="35560" y="1412875"/>
            <a:ext cx="5480050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A()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System.out.println("This is constructor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 </a:t>
            </a:r>
            <a:r>
              <a:rPr lang="en-IN" altLang="en-US" sz="2000" b="1" dirty="0"/>
              <a:t>                                </a:t>
            </a:r>
            <a:r>
              <a:rPr lang="en-US" altLang="en-US" sz="2000" b="1" dirty="0"/>
              <a:t>of class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 // End of 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B()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super();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System.out.println("This is constructor </a:t>
            </a:r>
            <a:r>
              <a:rPr lang="en-IN" altLang="en-US" sz="2000" b="1" dirty="0">
                <a:solidFill>
                  <a:srgbClr val="FF0000"/>
                </a:solidFill>
              </a:rPr>
              <a:t>of            class B”);}</a:t>
            </a:r>
            <a:endParaRPr lang="en-US" altLang="en-US" sz="2000" b="1" dirty="0">
              <a:solidFill>
                <a:srgbClr val="FF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IN" altLang="en-US" sz="2000" b="1" dirty="0">
                <a:solidFill>
                  <a:srgbClr val="FF0000"/>
                </a:solidFill>
              </a:rPr>
              <a:t>   </a:t>
            </a:r>
            <a:endParaRPr lang="en-US" altLang="en-US" sz="2000" b="1" dirty="0">
              <a:solidFill>
                <a:srgbClr val="FF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} // End of class B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/>
          </a:p>
        </p:txBody>
      </p:sp>
      <p:sp>
        <p:nvSpPr>
          <p:cNvPr id="10248" name="Line 8"/>
          <p:cNvSpPr/>
          <p:nvPr/>
        </p:nvSpPr>
        <p:spPr>
          <a:xfrm flipH="1">
            <a:off x="1447800" y="4648200"/>
            <a:ext cx="2286000" cy="609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50" name="Text Box 10"/>
          <p:cNvSpPr txBox="1"/>
          <p:nvPr/>
        </p:nvSpPr>
        <p:spPr>
          <a:xfrm>
            <a:off x="3729673" y="4394200"/>
            <a:ext cx="14020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Optional </a:t>
            </a:r>
          </a:p>
        </p:txBody>
      </p:sp>
      <p:sp>
        <p:nvSpPr>
          <p:cNvPr id="11268" name="Rectangle 4"/>
          <p:cNvSpPr/>
          <p:nvPr/>
        </p:nvSpPr>
        <p:spPr>
          <a:xfrm>
            <a:off x="4440555" y="1823720"/>
            <a:ext cx="507111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class inhtest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public static void main(String args[])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B b1 = new B();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}</a:t>
            </a:r>
          </a:p>
        </p:txBody>
      </p:sp>
      <p:sp>
        <p:nvSpPr>
          <p:cNvPr id="11269" name="Rectangle 5"/>
          <p:cNvSpPr/>
          <p:nvPr/>
        </p:nvSpPr>
        <p:spPr>
          <a:xfrm>
            <a:off x="4788535" y="5373370"/>
            <a:ext cx="4572000" cy="119888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OUTPUT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This is constructor of class A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This is constructor of class 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16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0246">
                                            <p:txEl>
                                              <p:charRg st="16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246">
                                            <p:txEl>
                                              <p:char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7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0246">
                                            <p:txEl>
                                              <p:charRg st="70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7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0246">
                                            <p:txEl>
                                              <p:charRg st="72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92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0246">
                                            <p:txEl>
                                              <p:charRg st="92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110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0246">
                                            <p:txEl>
                                              <p:charRg st="110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112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0246">
                                            <p:txEl>
                                              <p:charRg st="112" end="1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116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0246">
                                            <p:txEl>
                                              <p:charRg st="116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0246">
                                            <p:txEl>
                                              <p:charRg st="118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127" end="1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0246">
                                            <p:txEl>
                                              <p:charRg st="127" end="1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181" end="1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0246">
                                            <p:txEl>
                                              <p:charRg st="181" end="1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char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0246">
                                            <p:txEl>
                                              <p:char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10250" grpId="0"/>
      <p:bldP spid="11268" grpId="0"/>
      <p:bldP spid="11268" grpId="1"/>
      <p:bldP spid="11269" grpId="0" bldLvl="0" animBg="1"/>
      <p:bldP spid="11269" grpId="1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/>
          <p:nvPr/>
        </p:nvSpPr>
        <p:spPr>
          <a:xfrm>
            <a:off x="0" y="152400"/>
            <a:ext cx="5257800" cy="65544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A()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System.out.println("This is class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B()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System.out.println("This is class B");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accent2"/>
                </a:solidFill>
              </a:rPr>
              <a:t>class inherit1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accent2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accent2"/>
                </a:solidFill>
              </a:rPr>
              <a:t>public static void main(String args[])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accent2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accent2"/>
                </a:solidFill>
              </a:rPr>
              <a:t>B b1 = new B();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accent2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23557" name="Rectangle 5"/>
          <p:cNvSpPr/>
          <p:nvPr/>
        </p:nvSpPr>
        <p:spPr>
          <a:xfrm>
            <a:off x="4800600" y="1671638"/>
            <a:ext cx="4572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IN" altLang="en-US" sz="2000" b="1" dirty="0"/>
              <a:t>Output:</a:t>
            </a:r>
            <a:endParaRPr lang="en-US" altLang="en-US" sz="2000" b="1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This is 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This is class B</a:t>
            </a:r>
          </a:p>
        </p:txBody>
      </p:sp>
      <p:sp>
        <p:nvSpPr>
          <p:cNvPr id="23558" name="Text Box 6"/>
          <p:cNvSpPr txBox="1"/>
          <p:nvPr/>
        </p:nvSpPr>
        <p:spPr>
          <a:xfrm>
            <a:off x="3657600" y="304800"/>
            <a:ext cx="4343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File Name is inherit1.java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780155" y="6165850"/>
            <a:ext cx="500888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 dirty="0">
                <a:solidFill>
                  <a:schemeClr val="tx1"/>
                </a:solidFill>
                <a:sym typeface="+mn-ea"/>
              </a:rPr>
              <a:t>1. </a:t>
            </a:r>
            <a:r>
              <a:rPr lang="en-US" altLang="en-US" dirty="0">
                <a:solidFill>
                  <a:schemeClr val="tx1"/>
                </a:solidFill>
                <a:sym typeface="+mn-ea"/>
              </a:rPr>
              <a:t>When super class has a Unparametrized constructor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35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235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35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35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355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355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355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355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355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355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355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355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557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557">
                                            <p:txEl>
                                              <p:char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char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557">
                                            <p:txEl>
                                              <p:char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557">
                                            <p:txEl>
                                              <p:char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/>
          <p:nvPr/>
        </p:nvSpPr>
        <p:spPr>
          <a:xfrm>
            <a:off x="76200" y="388938"/>
            <a:ext cx="5486400" cy="65544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private A()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System.out.println("This is class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B()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System.out.println("This is class B");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class inherit2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public static void main(String args[])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B b1 = new B();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</p:txBody>
      </p:sp>
      <p:sp>
        <p:nvSpPr>
          <p:cNvPr id="24581" name="Rectangle 5"/>
          <p:cNvSpPr/>
          <p:nvPr/>
        </p:nvSpPr>
        <p:spPr>
          <a:xfrm>
            <a:off x="4648200" y="4462463"/>
            <a:ext cx="4572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IN" altLang="en-US" sz="2000" b="1" dirty="0">
                <a:solidFill>
                  <a:srgbClr val="FF0000"/>
                </a:solidFill>
              </a:rPr>
              <a:t>Output: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IN" altLang="en-US" sz="2000" b="1" dirty="0">
                <a:solidFill>
                  <a:srgbClr val="FF0000"/>
                </a:solidFill>
              </a:rPr>
              <a:t>Error:</a:t>
            </a:r>
            <a:r>
              <a:rPr lang="en-US" altLang="en-US" sz="2000" b="1" dirty="0">
                <a:solidFill>
                  <a:srgbClr val="FF0000"/>
                </a:solidFill>
              </a:rPr>
              <a:t> A() has private access in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284345" y="116840"/>
            <a:ext cx="500888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 dirty="0">
                <a:solidFill>
                  <a:schemeClr val="tx1"/>
                </a:solidFill>
                <a:sym typeface="+mn-ea"/>
              </a:rPr>
              <a:t>1. </a:t>
            </a:r>
            <a:r>
              <a:rPr lang="en-US" altLang="en-US" dirty="0">
                <a:solidFill>
                  <a:schemeClr val="tx1"/>
                </a:solidFill>
                <a:sym typeface="+mn-ea"/>
              </a:rPr>
              <a:t>When super class has a Unparametrized constructor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4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45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45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245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245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458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458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245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2458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2458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/>
          <p:nvPr/>
        </p:nvSpPr>
        <p:spPr>
          <a:xfrm>
            <a:off x="76200" y="128588"/>
            <a:ext cx="4572000" cy="67392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private A()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System.out.println("This is class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A()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System.out.println("This is class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B()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System.out.println("This is class B");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class inherit2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public static void main(String args[])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B b1 = new B();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 }</a:t>
            </a:r>
          </a:p>
        </p:txBody>
      </p:sp>
      <p:sp>
        <p:nvSpPr>
          <p:cNvPr id="25605" name="Rectangle 5"/>
          <p:cNvSpPr/>
          <p:nvPr/>
        </p:nvSpPr>
        <p:spPr>
          <a:xfrm>
            <a:off x="4419600" y="2803525"/>
            <a:ext cx="4572000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IN" altLang="en-US" sz="2000" b="1" dirty="0">
                <a:solidFill>
                  <a:srgbClr val="FF0000"/>
                </a:solidFill>
              </a:rPr>
              <a:t>Output: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A() is already defined in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A() has private access in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>
              <a:solidFill>
                <a:srgbClr val="FF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2 errors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80155" y="6381750"/>
            <a:ext cx="500888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 dirty="0">
                <a:solidFill>
                  <a:schemeClr val="tx1"/>
                </a:solidFill>
                <a:sym typeface="+mn-ea"/>
              </a:rPr>
              <a:t>1. </a:t>
            </a:r>
            <a:r>
              <a:rPr lang="en-US" altLang="en-US" dirty="0">
                <a:solidFill>
                  <a:schemeClr val="tx1"/>
                </a:solidFill>
                <a:sym typeface="+mn-ea"/>
              </a:rPr>
              <a:t>When super class has a Unparametrized constructor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56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56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56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56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56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256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56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56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560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560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560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2560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5"/>
          <p:cNvSpPr/>
          <p:nvPr/>
        </p:nvSpPr>
        <p:spPr>
          <a:xfrm>
            <a:off x="304800" y="1044575"/>
            <a:ext cx="5562600" cy="50158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/>
              <a:t> int 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/>
              <a:t>A( int a1)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/>
              <a:t>a =a1;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/>
              <a:t>System.out.println("This is constructor of class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/>
              <a:t> }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int 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double 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B(int b1,double c1)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b=b1;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c=c1;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System.out.println("This is constructor of class B");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}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600" b="1" dirty="0">
                <a:solidFill>
                  <a:srgbClr val="FF0000"/>
                </a:solidFill>
              </a:rPr>
              <a:t>} </a:t>
            </a:r>
          </a:p>
        </p:txBody>
      </p:sp>
      <p:sp>
        <p:nvSpPr>
          <p:cNvPr id="12294" name="Rectangle 6"/>
          <p:cNvSpPr/>
          <p:nvPr/>
        </p:nvSpPr>
        <p:spPr>
          <a:xfrm>
            <a:off x="5410200" y="3778250"/>
            <a:ext cx="3657600" cy="25533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hlink"/>
                </a:solidFill>
              </a:rPr>
              <a:t>D:\java\bin&gt;javac inhtest.java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hlink"/>
                </a:solidFill>
              </a:rPr>
              <a:t>inhtest.java:15: cannot find symbol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hlink"/>
                </a:solidFill>
              </a:rPr>
              <a:t>symbol  : constructor A()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hlink"/>
                </a:solidFill>
              </a:rPr>
              <a:t>location: 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hlink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hlink"/>
                </a:solidFill>
              </a:rPr>
              <a:t>^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hlink"/>
                </a:solidFill>
              </a:rPr>
              <a:t>1 errors</a:t>
            </a:r>
          </a:p>
        </p:txBody>
      </p:sp>
      <p:sp>
        <p:nvSpPr>
          <p:cNvPr id="12295" name="Rectangle 7"/>
          <p:cNvSpPr/>
          <p:nvPr/>
        </p:nvSpPr>
        <p:spPr>
          <a:xfrm>
            <a:off x="4805363" y="1698625"/>
            <a:ext cx="39624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B b1 = new B(10,8.6);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334770" y="332740"/>
            <a:ext cx="633349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altLang="en-US" b="1" dirty="0">
                <a:solidFill>
                  <a:schemeClr val="tx1"/>
                </a:solidFill>
                <a:sym typeface="+mn-ea"/>
              </a:rPr>
              <a:t>2. </a:t>
            </a:r>
            <a:r>
              <a:rPr lang="en-US" altLang="en-US" b="1" dirty="0">
                <a:solidFill>
                  <a:schemeClr val="tx1"/>
                </a:solidFill>
                <a:sym typeface="+mn-ea"/>
              </a:rPr>
              <a:t>When super class has a parametrized constructor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2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22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22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22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22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229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229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229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229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229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229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1229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/>
      <p:bldP spid="12295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Oval 7"/>
          <p:cNvSpPr/>
          <p:nvPr/>
        </p:nvSpPr>
        <p:spPr>
          <a:xfrm>
            <a:off x="85725" y="4814888"/>
            <a:ext cx="1676400" cy="381000"/>
          </a:xfrm>
          <a:prstGeom prst="ellipse">
            <a:avLst/>
          </a:prstGeom>
          <a:noFill/>
          <a:ln w="5715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en-US" sz="1800" dirty="0">
              <a:solidFill>
                <a:schemeClr val="hlink"/>
              </a:solidFill>
            </a:endParaRPr>
          </a:p>
        </p:txBody>
      </p:sp>
      <p:sp>
        <p:nvSpPr>
          <p:cNvPr id="13316" name="Rectangle 4"/>
          <p:cNvSpPr/>
          <p:nvPr/>
        </p:nvSpPr>
        <p:spPr>
          <a:xfrm>
            <a:off x="228600" y="225425"/>
            <a:ext cx="4572000" cy="65544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 int 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A( int a1)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a =a1;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System.out.println("This is constructor of class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 }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int 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double 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B(int a2,int b1,double c1)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chemeClr val="hlink"/>
                </a:solidFill>
              </a:rPr>
              <a:t>super(a2);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b=b1;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c=c1;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System.out.println("This is constructor of class B");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} } </a:t>
            </a:r>
          </a:p>
        </p:txBody>
      </p:sp>
      <p:sp>
        <p:nvSpPr>
          <p:cNvPr id="13317" name="Rectangle 5"/>
          <p:cNvSpPr/>
          <p:nvPr/>
        </p:nvSpPr>
        <p:spPr>
          <a:xfrm>
            <a:off x="4648200" y="3184525"/>
            <a:ext cx="39624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B b1 = new B(8,10,8.6);</a:t>
            </a:r>
          </a:p>
        </p:txBody>
      </p:sp>
      <p:sp>
        <p:nvSpPr>
          <p:cNvPr id="13318" name="Rectangle 6"/>
          <p:cNvSpPr/>
          <p:nvPr/>
        </p:nvSpPr>
        <p:spPr>
          <a:xfrm>
            <a:off x="4114800" y="4311650"/>
            <a:ext cx="4572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OUTPUT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This is constructor of class A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This is constructor of class B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771775" y="116840"/>
            <a:ext cx="614235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altLang="en-US" b="1" dirty="0">
                <a:solidFill>
                  <a:schemeClr val="tx1"/>
                </a:solidFill>
                <a:sym typeface="+mn-ea"/>
              </a:rPr>
              <a:t>2. </a:t>
            </a:r>
            <a:r>
              <a:rPr lang="en-US" altLang="en-US" b="1" dirty="0">
                <a:solidFill>
                  <a:schemeClr val="tx1"/>
                </a:solidFill>
                <a:sym typeface="+mn-ea"/>
              </a:rPr>
              <a:t>When super class has a parametrized constructor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33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33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33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331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331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bldLvl="0" animBg="1"/>
      <p:bldP spid="13317" grpId="0"/>
      <p:bldP spid="133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sz="2400" dirty="0"/>
              <a:t>A </a:t>
            </a:r>
            <a:r>
              <a:rPr lang="en-US" sz="2400" b="1" dirty="0"/>
              <a:t>class</a:t>
            </a:r>
            <a:r>
              <a:rPr lang="en-US" sz="2400" dirty="0"/>
              <a:t> is a data type that allows programmers to create objects. A class provides a definition for an object, describing an object’s attributes (data) and methods (operations).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An object is an </a:t>
            </a:r>
            <a:r>
              <a:rPr lang="en-US" sz="2400" i="1" dirty="0"/>
              <a:t>instance</a:t>
            </a:r>
            <a:r>
              <a:rPr lang="en-US" sz="2400" dirty="0"/>
              <a:t> of a class.  With one class, you can have as many objects as required.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This is analogous to a variable and a data type, the class is the data type and the object is the variable.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&amp;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#28: </a:t>
            </a:r>
            <a:r>
              <a:rPr lang="en-IN" sz="3200" dirty="0">
                <a:sym typeface="+mn-ea"/>
              </a:rPr>
              <a:t>“super” keyword</a:t>
            </a:r>
            <a:endParaRPr lang="en-US" alt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>
                <a:sym typeface="+mn-ea"/>
              </a:rPr>
              <a:t>super Keyword</a:t>
            </a:r>
          </a:p>
        </p:txBody>
      </p:sp>
      <p:sp>
        <p:nvSpPr>
          <p:cNvPr id="9220" name="Text Box 4"/>
          <p:cNvSpPr txBox="1"/>
          <p:nvPr/>
        </p:nvSpPr>
        <p:spPr>
          <a:xfrm>
            <a:off x="0" y="1772920"/>
            <a:ext cx="8763000" cy="36614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000" b="1" dirty="0"/>
              <a:t>The super keyword in Java is used in subclasses to access superclass members (attributes, constructors and methods). </a:t>
            </a:r>
          </a:p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en-US" sz="2000" dirty="0">
                <a:sym typeface="+mn-ea"/>
              </a:rPr>
              <a:t>Can be used to call super class constrctor</a:t>
            </a:r>
            <a:endParaRPr lang="en-US" altLang="en-US" sz="2000" dirty="0"/>
          </a:p>
          <a:p>
            <a:pPr algn="l" eaLnBrk="1" hangingPunct="1">
              <a:buNone/>
            </a:pPr>
            <a:r>
              <a:rPr lang="en-US" altLang="en-US" sz="2000" dirty="0">
                <a:sym typeface="+mn-ea"/>
              </a:rPr>
              <a:t>   </a:t>
            </a:r>
            <a:r>
              <a:rPr lang="en-IN" altLang="en-US" sz="2000" dirty="0">
                <a:sym typeface="+mn-ea"/>
              </a:rPr>
              <a:t>            </a:t>
            </a:r>
            <a:r>
              <a:rPr lang="en-IN" altLang="en-US" sz="2000" dirty="0">
                <a:solidFill>
                  <a:schemeClr val="tx1"/>
                </a:solidFill>
                <a:sym typeface="+mn-ea"/>
              </a:rPr>
              <a:t> </a:t>
            </a:r>
            <a:r>
              <a:rPr lang="en-IN" altLang="en-US" sz="2000" b="1" dirty="0">
                <a:solidFill>
                  <a:schemeClr val="tx1"/>
                </a:solidFill>
                <a:sym typeface="+mn-ea"/>
              </a:rPr>
              <a:t>1.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super()</a:t>
            </a:r>
            <a:endParaRPr lang="en-US" altLang="en-US" sz="2000" b="1" dirty="0">
              <a:solidFill>
                <a:schemeClr val="tx1"/>
              </a:solidFill>
            </a:endParaRPr>
          </a:p>
          <a:p>
            <a:pPr algn="l" eaLnBrk="1" hangingPunct="1">
              <a:buNone/>
            </a:pP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  </a:t>
            </a:r>
            <a:r>
              <a:rPr lang="en-IN" altLang="en-US" sz="2000" b="1" dirty="0">
                <a:solidFill>
                  <a:schemeClr val="tx1"/>
                </a:solidFill>
                <a:sym typeface="+mn-ea"/>
              </a:rPr>
              <a:t>              2.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 super(&lt;parameter-list&gt;)</a:t>
            </a:r>
            <a:endParaRPr lang="en-US" altLang="en-US" sz="2000" b="1" dirty="0">
              <a:solidFill>
                <a:schemeClr val="tx1"/>
              </a:solidFill>
            </a:endParaRPr>
          </a:p>
          <a:p>
            <a:pPr marL="0" indent="0" algn="l" eaLnBrk="1" hangingPunct="1">
              <a:buNone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Can refer to super class instance variables/Methods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algn="l" eaLnBrk="1" hangingPunct="1">
              <a:buNone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   </a:t>
            </a:r>
            <a:r>
              <a:rPr lang="en-IN" altLang="en-US" sz="2000" dirty="0">
                <a:solidFill>
                  <a:schemeClr val="tx1"/>
                </a:solidFill>
                <a:sym typeface="+mn-ea"/>
              </a:rPr>
              <a:t>             3.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super</a:t>
            </a:r>
            <a:r>
              <a:rPr lang="en-IN" altLang="en-US" sz="20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.</a:t>
            </a:r>
            <a:r>
              <a:rPr lang="en-IN" altLang="en-US" sz="20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en-US" sz="2000" b="1" dirty="0">
                <a:solidFill>
                  <a:schemeClr val="tx1"/>
                </a:solidFill>
                <a:sym typeface="+mn-ea"/>
              </a:rPr>
              <a:t>&lt;super class instance variable/Method&gt;</a:t>
            </a:r>
            <a:endParaRPr lang="en-US" altLang="en-US" sz="2000" b="1" dirty="0">
              <a:solidFill>
                <a:schemeClr val="tx1"/>
              </a:solidFill>
            </a:endParaRPr>
          </a:p>
          <a:p>
            <a:pPr marL="0" lvl="0" indent="0" eaLnBrk="1" hangingPunct="1">
              <a:spcBef>
                <a:spcPct val="50000"/>
              </a:spcBef>
              <a:buNone/>
            </a:pPr>
            <a:endParaRPr lang="en-US" altLang="en-US" sz="2000" b="1" dirty="0"/>
          </a:p>
          <a:p>
            <a:pPr marL="342900" lvl="0" indent="-342900" eaLnBrk="1" hangingPunct="1">
              <a:spcBef>
                <a:spcPct val="50000"/>
              </a:spcBef>
              <a:buNone/>
            </a:pPr>
            <a:r>
              <a:rPr lang="en-US" altLang="en-US" sz="2400" b="1" dirty="0"/>
              <a:t>        </a:t>
            </a:r>
            <a:endParaRPr lang="en-US" altLang="en-US" sz="1800" dirty="0"/>
          </a:p>
        </p:txBody>
      </p:sp>
      <p:sp>
        <p:nvSpPr>
          <p:cNvPr id="7171" name="Text Box 5"/>
          <p:cNvSpPr txBox="1"/>
          <p:nvPr/>
        </p:nvSpPr>
        <p:spPr>
          <a:xfrm>
            <a:off x="762000" y="228600"/>
            <a:ext cx="7848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endParaRPr lang="en-US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charRg st="0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20">
                                            <p:txEl>
                                              <p:charRg st="0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/>
          <p:nvPr/>
        </p:nvSpPr>
        <p:spPr>
          <a:xfrm>
            <a:off x="76200" y="609600"/>
            <a:ext cx="4572000" cy="53543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hlink"/>
                </a:solidFill>
              </a:rPr>
              <a:t> int 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A( int a)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this.a =a;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System.out.println("This is constructor of class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void print()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System.out.println("a="+a);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void display()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System.out.println("hello This is Display in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 // End of class A</a:t>
            </a:r>
          </a:p>
        </p:txBody>
      </p:sp>
      <p:sp>
        <p:nvSpPr>
          <p:cNvPr id="15365" name="Rectangle 5"/>
          <p:cNvSpPr/>
          <p:nvPr/>
        </p:nvSpPr>
        <p:spPr>
          <a:xfrm>
            <a:off x="4495800" y="636588"/>
            <a:ext cx="4572000" cy="53543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hlink"/>
                </a:solidFill>
              </a:rPr>
              <a:t>int 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hlink"/>
                </a:solidFill>
              </a:rPr>
              <a:t>double 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B(int a,int b,double c)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super(a);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this.b=b;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this.c=c;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System.out.println("This is constructor of class B");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void show()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print();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System.out.println("b="+b);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System.out.println("c="+c);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 // End of class B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87450" y="45085"/>
            <a:ext cx="614235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IN" altLang="en-US" b="1" dirty="0">
                <a:sym typeface="+mn-ea"/>
              </a:rPr>
              <a:t>3. R</a:t>
            </a:r>
            <a:r>
              <a:rPr lang="en-US" altLang="en-US" b="1" dirty="0">
                <a:sym typeface="+mn-ea"/>
              </a:rPr>
              <a:t>efer to super class instance variables/Methods</a:t>
            </a:r>
            <a:endParaRPr lang="en-US" altLang="en-US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067810" y="4509135"/>
            <a:ext cx="1871980" cy="360045"/>
          </a:xfrm>
          <a:prstGeom prst="round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1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364">
                                            <p:txEl>
                                              <p:charRg st="1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2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4">
                                            <p:txEl>
                                              <p:charRg st="2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64">
                                            <p:txEl>
                                              <p:charRg st="2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35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4">
                                            <p:txEl>
                                              <p:charRg st="35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64">
                                            <p:txEl>
                                              <p:charRg st="35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37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64">
                                            <p:txEl>
                                              <p:charRg st="37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4">
                                            <p:txEl>
                                              <p:charRg st="37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48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364">
                                            <p:txEl>
                                              <p:charRg st="48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64">
                                            <p:txEl>
                                              <p:charRg st="48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102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4">
                                            <p:txEl>
                                              <p:charRg st="102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364">
                                            <p:txEl>
                                              <p:charRg st="102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104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64">
                                            <p:txEl>
                                              <p:charRg st="104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64">
                                            <p:txEl>
                                              <p:charRg st="104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117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64">
                                            <p:txEl>
                                              <p:charRg st="117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364">
                                            <p:txEl>
                                              <p:charRg st="117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119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64">
                                            <p:txEl>
                                              <p:charRg st="119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364">
                                            <p:txEl>
                                              <p:charRg st="119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147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364">
                                            <p:txEl>
                                              <p:charRg st="147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364">
                                            <p:txEl>
                                              <p:charRg st="147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149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364">
                                            <p:txEl>
                                              <p:charRg st="149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364">
                                            <p:txEl>
                                              <p:charRg st="149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164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364">
                                            <p:txEl>
                                              <p:charRg st="164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364">
                                            <p:txEl>
                                              <p:charRg st="164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16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364">
                                            <p:txEl>
                                              <p:charRg st="16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364">
                                            <p:txEl>
                                              <p:charRg st="166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216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364">
                                            <p:txEl>
                                              <p:charRg st="216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364">
                                            <p:txEl>
                                              <p:charRg st="216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charRg st="218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364">
                                            <p:txEl>
                                              <p:charRg st="218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364">
                                            <p:txEl>
                                              <p:charRg st="218" end="2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2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365">
                                            <p:txEl>
                                              <p:charRg st="2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365">
                                            <p:txEl>
                                              <p:charRg st="2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35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365">
                                            <p:txEl>
                                              <p:charRg st="35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365">
                                            <p:txEl>
                                              <p:charRg st="35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53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5365">
                                            <p:txEl>
                                              <p:charRg st="53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365">
                                            <p:txEl>
                                              <p:charRg st="53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77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365">
                                            <p:txEl>
                                              <p:charRg st="77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365">
                                            <p:txEl>
                                              <p:charRg st="77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7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365">
                                            <p:txEl>
                                              <p:charRg st="7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5365">
                                            <p:txEl>
                                              <p:charRg st="7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8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5365">
                                            <p:txEl>
                                              <p:charRg st="8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5365">
                                            <p:txEl>
                                              <p:charRg st="8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9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365">
                                            <p:txEl>
                                              <p:charRg st="9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5365">
                                            <p:txEl>
                                              <p:charRg st="9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109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365">
                                            <p:txEl>
                                              <p:charRg st="109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365">
                                            <p:txEl>
                                              <p:charRg st="109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163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365">
                                            <p:txEl>
                                              <p:charRg st="163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365">
                                            <p:txEl>
                                              <p:charRg st="163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165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5365">
                                            <p:txEl>
                                              <p:charRg st="165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5365">
                                            <p:txEl>
                                              <p:charRg st="165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177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365">
                                            <p:txEl>
                                              <p:charRg st="177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5365">
                                            <p:txEl>
                                              <p:charRg st="177" end="1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179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5365">
                                            <p:txEl>
                                              <p:charRg st="179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365">
                                            <p:txEl>
                                              <p:charRg st="179" end="18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188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5365">
                                            <p:txEl>
                                              <p:charRg st="188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365">
                                            <p:txEl>
                                              <p:charRg st="188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216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5365">
                                            <p:txEl>
                                              <p:charRg st="216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5365">
                                            <p:txEl>
                                              <p:charRg st="216" end="24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244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5365">
                                            <p:txEl>
                                              <p:charRg st="244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5365">
                                            <p:txEl>
                                              <p:charRg st="244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charRg st="246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365">
                                            <p:txEl>
                                              <p:charRg st="246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365">
                                            <p:txEl>
                                              <p:charRg st="246" end="2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/>
          <p:nvPr/>
        </p:nvSpPr>
        <p:spPr>
          <a:xfrm>
            <a:off x="457200" y="1185863"/>
            <a:ext cx="8153400" cy="56311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class inhtest1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public static void main(String args[])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B b1 = new B(10,8,4.5);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b1.show();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>
              <a:solidFill>
                <a:srgbClr val="FF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>
              <a:solidFill>
                <a:srgbClr val="FF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u="sng" dirty="0">
                <a:solidFill>
                  <a:srgbClr val="FF0000"/>
                </a:solidFill>
              </a:rPr>
              <a:t> OutP</a:t>
            </a:r>
            <a:r>
              <a:rPr lang="en-IN" altLang="en-US" sz="2000" b="1" u="sng" dirty="0">
                <a:solidFill>
                  <a:srgbClr val="FF0000"/>
                </a:solidFill>
              </a:rPr>
              <a:t>ut</a:t>
            </a:r>
            <a:endParaRPr lang="en-US" altLang="en-US" sz="2000" b="1" u="sng" dirty="0">
              <a:solidFill>
                <a:srgbClr val="FF0000"/>
              </a:solidFill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D:\java\bin&gt;java inhtest1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This is constructor of 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This is constructor of class B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a=10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b=8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c=4.5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59840" y="260985"/>
            <a:ext cx="614235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IN" altLang="en-US" b="1" dirty="0">
                <a:sym typeface="+mn-ea"/>
              </a:rPr>
              <a:t>3. R</a:t>
            </a:r>
            <a:r>
              <a:rPr lang="en-US" altLang="en-US" b="1" dirty="0">
                <a:sym typeface="+mn-ea"/>
              </a:rPr>
              <a:t>efer to super class instance variables/Methods</a:t>
            </a:r>
            <a:endParaRPr lang="en-US" altLang="en-US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6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/>
          <p:nvPr/>
        </p:nvSpPr>
        <p:spPr>
          <a:xfrm>
            <a:off x="76200" y="457200"/>
            <a:ext cx="4572000" cy="53543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 int 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A( int a)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this.a =a;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System.out.println("This is constructor of class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void show()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System.out.println("a="+a);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void display()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System.out.println("hello This is Display in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</p:txBody>
      </p:sp>
      <p:sp>
        <p:nvSpPr>
          <p:cNvPr id="17413" name="Rectangle 5"/>
          <p:cNvSpPr/>
          <p:nvPr/>
        </p:nvSpPr>
        <p:spPr>
          <a:xfrm>
            <a:off x="4572000" y="381000"/>
            <a:ext cx="4572000" cy="56311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int 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private double 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B(int a,int b,double c)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super(a);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this.b=b;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this.c=c;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System.out.println("This is constructor of class B");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void show()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super.show();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System.out.println("b="+b);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System.out.println("c="+c);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display();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187450" y="45085"/>
            <a:ext cx="614235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IN" altLang="en-US" b="1" dirty="0">
                <a:sym typeface="+mn-ea"/>
              </a:rPr>
              <a:t>3. R</a:t>
            </a:r>
            <a:r>
              <a:rPr lang="en-US" altLang="en-US" b="1" dirty="0">
                <a:sym typeface="+mn-ea"/>
              </a:rPr>
              <a:t>efer to super class instance variables/Methods</a:t>
            </a:r>
            <a:endParaRPr lang="en-US" altLang="en-US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Flowchart: Terminator 1"/>
          <p:cNvSpPr/>
          <p:nvPr/>
        </p:nvSpPr>
        <p:spPr>
          <a:xfrm>
            <a:off x="35560" y="2925445"/>
            <a:ext cx="1511935" cy="360045"/>
          </a:xfrm>
          <a:prstGeom prst="flowChartTerminator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Terminator 3"/>
          <p:cNvSpPr/>
          <p:nvPr/>
        </p:nvSpPr>
        <p:spPr>
          <a:xfrm>
            <a:off x="4499610" y="3717290"/>
            <a:ext cx="1511935" cy="360045"/>
          </a:xfrm>
          <a:prstGeom prst="flowChartTerminator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Terminator 4"/>
          <p:cNvSpPr/>
          <p:nvPr/>
        </p:nvSpPr>
        <p:spPr>
          <a:xfrm>
            <a:off x="4572000" y="4221480"/>
            <a:ext cx="1669415" cy="360045"/>
          </a:xfrm>
          <a:prstGeom prst="flowChartTerminator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3" grpId="0"/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/>
          <p:nvPr/>
        </p:nvSpPr>
        <p:spPr>
          <a:xfrm>
            <a:off x="152400" y="685800"/>
            <a:ext cx="8001000" cy="53232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class inhtest1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public static void main(String args[])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B b1 = new B(10,8,4.5);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b1.show();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/* OutPut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D:\java\bin&gt;java inhtest1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This is constructor of 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This is constructor of class B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a=10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b=8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c=4.5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hello This is Display in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*/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187450" y="45085"/>
            <a:ext cx="614235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IN" altLang="en-US" b="1" dirty="0">
                <a:sym typeface="+mn-ea"/>
              </a:rPr>
              <a:t>3. R</a:t>
            </a:r>
            <a:r>
              <a:rPr lang="en-US" altLang="en-US" b="1" dirty="0">
                <a:sym typeface="+mn-ea"/>
              </a:rPr>
              <a:t>efer to super class instance variables/Methods</a:t>
            </a:r>
            <a:endParaRPr lang="en-US" altLang="en-US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843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843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843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843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/>
          <p:nvPr/>
        </p:nvSpPr>
        <p:spPr>
          <a:xfrm>
            <a:off x="35560" y="589280"/>
            <a:ext cx="3817620" cy="47999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int 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A( int a)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this.a =a;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void show()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System.out.println("a="+a);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void display()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System.out.println("hello This is </a:t>
            </a:r>
            <a:r>
              <a:rPr lang="en-IN" altLang="en-US" sz="1800" b="1" dirty="0"/>
              <a:t>           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IN" altLang="en-US" sz="1800" b="1" dirty="0"/>
              <a:t>                                  </a:t>
            </a:r>
            <a:r>
              <a:rPr lang="en-US" altLang="en-US" sz="1800" b="1" dirty="0"/>
              <a:t>Display in A");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</p:txBody>
      </p:sp>
      <p:sp>
        <p:nvSpPr>
          <p:cNvPr id="19461" name="Rectangle 5"/>
          <p:cNvSpPr/>
          <p:nvPr/>
        </p:nvSpPr>
        <p:spPr>
          <a:xfrm>
            <a:off x="3419475" y="476885"/>
            <a:ext cx="3333115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int 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double 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B(int a,int b,double c)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super(a);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this.b=b;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this.c=c;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void show()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//super.show();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System.out.println("a="+a);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System.out.println("b="+b);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System.out.println("c="+c);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20484" name="Rectangle 4"/>
          <p:cNvSpPr/>
          <p:nvPr/>
        </p:nvSpPr>
        <p:spPr>
          <a:xfrm>
            <a:off x="5796280" y="589280"/>
            <a:ext cx="352488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class inhtest2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public static void main(String </a:t>
            </a:r>
            <a:r>
              <a:rPr lang="en-IN" altLang="en-US" sz="2000" b="1" dirty="0"/>
              <a:t> 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IN" altLang="en-US" sz="2000" b="1" dirty="0"/>
              <a:t>                                   </a:t>
            </a:r>
            <a:r>
              <a:rPr lang="en-US" altLang="en-US" sz="2000" b="1" dirty="0"/>
              <a:t>args[])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B b1 = new B(10,20,8.4);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b1.show();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579745" y="5373370"/>
            <a:ext cx="2717165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D:\java\bin&gt;java inhtest2</a:t>
            </a:r>
            <a:endParaRPr lang="en-US" altLang="en-US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a=10</a:t>
            </a:r>
            <a:endParaRPr lang="en-US" altLang="en-US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b=20</a:t>
            </a:r>
            <a:endParaRPr lang="en-US" altLang="en-US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c=8.4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11760" y="6381750"/>
            <a:ext cx="523938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IN" altLang="en-US" b="1" dirty="0">
                <a:sym typeface="+mn-ea"/>
              </a:rPr>
              <a:t>3. R</a:t>
            </a:r>
            <a:r>
              <a:rPr lang="en-US" altLang="en-US" b="1" dirty="0">
                <a:sym typeface="+mn-ea"/>
              </a:rPr>
              <a:t>efer to super class instance variables/Methods</a:t>
            </a:r>
            <a:endParaRPr lang="en-US" altLang="en-US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charRg st="17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0484">
                                            <p:txEl>
                                              <p:charRg st="17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0484">
                                            <p:txEl>
                                              <p:char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charRg st="56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0484">
                                            <p:txEl>
                                              <p:charRg st="56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charRg st="58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0484">
                                            <p:txEl>
                                              <p:charRg st="58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charRg st="83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20484">
                                            <p:txEl>
                                              <p:charRg st="83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1" grpId="0"/>
      <p:bldP spid="4" grpId="0" animBg="1"/>
      <p:bldP spid="4" grpId="1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/>
          <p:nvPr/>
        </p:nvSpPr>
        <p:spPr>
          <a:xfrm>
            <a:off x="152400" y="457200"/>
            <a:ext cx="25908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class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int 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A( int a)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{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this.a =a;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 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}</a:t>
            </a:r>
          </a:p>
        </p:txBody>
      </p:sp>
      <p:sp>
        <p:nvSpPr>
          <p:cNvPr id="21509" name="Rectangle 5"/>
          <p:cNvSpPr/>
          <p:nvPr/>
        </p:nvSpPr>
        <p:spPr>
          <a:xfrm>
            <a:off x="1763395" y="189230"/>
            <a:ext cx="5481320" cy="59080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class B extends A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// super class variable a hides here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int a; 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int 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double 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B(int a,int b,double c)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super(100);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this.a = a;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this.b=b;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this.c=c;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void show()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System.out.println("Super class a="+super.a);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System.out.println("a="+a);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System.out.println("b="+b);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System.out.println("c="+c);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1800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2532" name="Rectangle 4"/>
          <p:cNvSpPr/>
          <p:nvPr/>
        </p:nvSpPr>
        <p:spPr>
          <a:xfrm>
            <a:off x="4787900" y="1052830"/>
            <a:ext cx="502094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class inhtest2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public static void main(String args[])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{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B b1 = new B(10,20,8.4);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b1.show();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en-US" sz="2000" b="1" dirty="0"/>
              <a:t>}</a:t>
            </a: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/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507990" y="4869180"/>
            <a:ext cx="3234690" cy="17532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Out Put</a:t>
            </a:r>
            <a:endParaRPr lang="en-US" altLang="en-US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D:\java\bin&gt;java inhtest2</a:t>
            </a:r>
            <a:endParaRPr lang="en-US" altLang="en-US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Super class a=100</a:t>
            </a:r>
            <a:endParaRPr lang="en-US" altLang="en-US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a=10</a:t>
            </a:r>
            <a:endParaRPr lang="en-US" altLang="en-US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b=20</a:t>
            </a:r>
            <a:endParaRPr lang="en-US" altLang="en-US" b="1" dirty="0">
              <a:solidFill>
                <a:srgbClr val="FF0000"/>
              </a:solidFill>
            </a:endParaRPr>
          </a:p>
          <a:p>
            <a:pPr marL="0" lvl="0" indent="0" algn="l" eaLnBrk="1" hangingPunct="1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FF0000"/>
                </a:solidFill>
                <a:sym typeface="+mn-ea"/>
              </a:rPr>
              <a:t>c=8.4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07315" y="6381750"/>
            <a:ext cx="526478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IN" altLang="en-US" dirty="0">
                <a:sym typeface="+mn-ea"/>
              </a:rPr>
              <a:t>3. R</a:t>
            </a:r>
            <a:r>
              <a:rPr lang="en-US" altLang="en-US" dirty="0">
                <a:sym typeface="+mn-ea"/>
              </a:rPr>
              <a:t>efer to super class instance variables/Methods</a:t>
            </a:r>
            <a:endParaRPr lang="en-US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" name="Flowchart: Terminator 2"/>
          <p:cNvSpPr/>
          <p:nvPr/>
        </p:nvSpPr>
        <p:spPr>
          <a:xfrm>
            <a:off x="0" y="1052830"/>
            <a:ext cx="944880" cy="300990"/>
          </a:xfrm>
          <a:prstGeom prst="flowChartTerminator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Terminator 4"/>
          <p:cNvSpPr/>
          <p:nvPr/>
        </p:nvSpPr>
        <p:spPr>
          <a:xfrm>
            <a:off x="1619250" y="1052830"/>
            <a:ext cx="944880" cy="300990"/>
          </a:xfrm>
          <a:prstGeom prst="flowChartTerminator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Terminator 5"/>
          <p:cNvSpPr/>
          <p:nvPr/>
        </p:nvSpPr>
        <p:spPr>
          <a:xfrm>
            <a:off x="5003800" y="4293235"/>
            <a:ext cx="1664335" cy="497840"/>
          </a:xfrm>
          <a:prstGeom prst="flowChartTerminator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9" grpId="0" uiExpand="1"/>
      <p:bldP spid="4" grpId="0" animBg="1"/>
      <p:bldP spid="4" grpId="1" animBg="1"/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#29: </a:t>
            </a:r>
            <a:r>
              <a:rPr lang="en-IN" sz="3200" dirty="0">
                <a:sym typeface="+mn-ea"/>
              </a:rPr>
              <a:t>Method Overriding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If subclass (child class) has the same method as declared in the parent class, it is known as method overriding in Java.</a:t>
            </a:r>
          </a:p>
          <a:p>
            <a:pPr algn="l"/>
            <a:endParaRPr lang="en-US"/>
          </a:p>
          <a:p>
            <a:pPr algn="l"/>
            <a:r>
              <a:rPr lang="en-US" b="1" u="sng"/>
              <a:t>Us</a:t>
            </a:r>
            <a:r>
              <a:rPr lang="en-IN" altLang="en-US" b="1" u="sng"/>
              <a:t>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Method overriding is used to provide the specific implementation of a method which is already provided by its superclass.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Method overriding is used for </a:t>
            </a:r>
            <a:r>
              <a:rPr lang="en-US" b="1" u="sng"/>
              <a:t>runtime polymorphism</a:t>
            </a:r>
          </a:p>
          <a:p>
            <a:pPr algn="l">
              <a:buFont typeface="Arial" panose="020B0604020202020204" pitchFamily="34" charset="0"/>
            </a:pPr>
            <a:endParaRPr lang="en-US" b="1" u="sng"/>
          </a:p>
          <a:p>
            <a:pPr algn="l">
              <a:buFont typeface="Arial" panose="020B0604020202020204" pitchFamily="34" charset="0"/>
            </a:pPr>
            <a:r>
              <a:rPr lang="en-US" b="1" u="sng"/>
              <a:t>Rules for Java Method Overriding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The method must have the same name as in the parent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The method must have the same parameter as in the parent class.</a:t>
            </a:r>
          </a:p>
          <a:p>
            <a:pPr algn="l">
              <a:buFont typeface="Arial" panose="020B0604020202020204" pitchFamily="34" charset="0"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ym typeface="+mn-ea"/>
              </a:rPr>
              <a:t>Method Overriding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Data abstraction</a:t>
            </a:r>
            <a:r>
              <a:rPr lang="en-US" sz="2800" dirty="0"/>
              <a:t> is the process of hiding certain details and showing only essential information to the user.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abstraction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+mn-ea"/>
              </a:rPr>
              <a:t>Method Overriding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7950" y="1805305"/>
            <a:ext cx="4257040" cy="20612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 b="1">
                <a:solidFill>
                  <a:srgbClr val="00B050"/>
                </a:solidFill>
              </a:rPr>
              <a:t>class Vehicle</a:t>
            </a:r>
          </a:p>
          <a:p>
            <a:r>
              <a:rPr sz="1600" b="1">
                <a:solidFill>
                  <a:srgbClr val="00B050"/>
                </a:solidFill>
              </a:rPr>
              <a:t>{  </a:t>
            </a:r>
          </a:p>
          <a:p>
            <a:r>
              <a:rPr sz="1600" b="1">
                <a:solidFill>
                  <a:srgbClr val="00B050"/>
                </a:solidFill>
              </a:rPr>
              <a:t>  void run()</a:t>
            </a:r>
          </a:p>
          <a:p>
            <a:r>
              <a:rPr sz="1600" b="1">
                <a:solidFill>
                  <a:srgbClr val="00B050"/>
                </a:solidFill>
              </a:rPr>
              <a:t> {</a:t>
            </a:r>
          </a:p>
          <a:p>
            <a:r>
              <a:rPr sz="1600" b="1">
                <a:solidFill>
                  <a:srgbClr val="00B050"/>
                </a:solidFill>
              </a:rPr>
              <a:t> </a:t>
            </a:r>
            <a:r>
              <a:rPr lang="en-IN" sz="1600" b="1">
                <a:solidFill>
                  <a:srgbClr val="00B050"/>
                </a:solidFill>
              </a:rPr>
              <a:t>  </a:t>
            </a:r>
            <a:r>
              <a:rPr sz="1600" b="1">
                <a:solidFill>
                  <a:srgbClr val="00B050"/>
                </a:solidFill>
              </a:rPr>
              <a:t>System.out.println("Vehicle is running");</a:t>
            </a:r>
          </a:p>
          <a:p>
            <a:r>
              <a:rPr lang="en-IN" sz="1600" b="1">
                <a:solidFill>
                  <a:srgbClr val="00B050"/>
                </a:solidFill>
              </a:rPr>
              <a:t> </a:t>
            </a:r>
            <a:r>
              <a:rPr sz="1600" b="1">
                <a:solidFill>
                  <a:srgbClr val="00B050"/>
                </a:solidFill>
              </a:rPr>
              <a:t>}  </a:t>
            </a:r>
          </a:p>
          <a:p>
            <a:r>
              <a:rPr sz="1600" b="1">
                <a:solidFill>
                  <a:srgbClr val="00B050"/>
                </a:solidFill>
              </a:rPr>
              <a:t>} </a:t>
            </a:r>
            <a:r>
              <a:rPr sz="1600"/>
              <a:t> </a:t>
            </a:r>
          </a:p>
          <a:p>
            <a:endParaRPr sz="1600"/>
          </a:p>
        </p:txBody>
      </p:sp>
      <p:sp>
        <p:nvSpPr>
          <p:cNvPr id="7" name="Rounded Rectangle 6"/>
          <p:cNvSpPr/>
          <p:nvPr/>
        </p:nvSpPr>
        <p:spPr>
          <a:xfrm>
            <a:off x="35560" y="5733415"/>
            <a:ext cx="2087245" cy="1026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Vehicle is running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07950" y="3644900"/>
            <a:ext cx="4257040" cy="20612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>
                <a:sym typeface="+mn-ea"/>
              </a:rPr>
              <a:t>class Bike extends </a:t>
            </a:r>
            <a:r>
              <a:rPr sz="1600" b="1">
                <a:solidFill>
                  <a:srgbClr val="00B050"/>
                </a:solidFill>
                <a:sym typeface="+mn-ea"/>
              </a:rPr>
              <a:t>Vehicle</a:t>
            </a:r>
          </a:p>
          <a:p>
            <a:r>
              <a:rPr sz="1600">
                <a:sym typeface="+mn-ea"/>
              </a:rPr>
              <a:t>{  </a:t>
            </a:r>
            <a:endParaRPr sz="1600"/>
          </a:p>
          <a:p>
            <a:r>
              <a:rPr sz="1600">
                <a:sym typeface="+mn-ea"/>
              </a:rPr>
              <a:t>  public static void main(String args[])</a:t>
            </a:r>
          </a:p>
          <a:p>
            <a:r>
              <a:rPr sz="1600">
                <a:sym typeface="+mn-ea"/>
              </a:rPr>
              <a:t> {  </a:t>
            </a:r>
            <a:endParaRPr sz="1600"/>
          </a:p>
          <a:p>
            <a:r>
              <a:rPr sz="1600">
                <a:sym typeface="+mn-ea"/>
              </a:rPr>
              <a:t>   Bike obj = new Bike();  </a:t>
            </a:r>
            <a:endParaRPr sz="1600"/>
          </a:p>
          <a:p>
            <a:r>
              <a:rPr sz="1600">
                <a:sym typeface="+mn-ea"/>
              </a:rPr>
              <a:t>   obj.</a:t>
            </a:r>
            <a:r>
              <a:rPr sz="1600" b="1">
                <a:solidFill>
                  <a:srgbClr val="00B050"/>
                </a:solidFill>
                <a:sym typeface="+mn-ea"/>
              </a:rPr>
              <a:t>run();</a:t>
            </a:r>
            <a:r>
              <a:rPr sz="1600">
                <a:sym typeface="+mn-ea"/>
              </a:rPr>
              <a:t>  </a:t>
            </a:r>
            <a:endParaRPr sz="1600"/>
          </a:p>
          <a:p>
            <a:r>
              <a:rPr sz="1600">
                <a:sym typeface="+mn-ea"/>
              </a:rPr>
              <a:t>  }  </a:t>
            </a:r>
            <a:endParaRPr sz="1600"/>
          </a:p>
          <a:p>
            <a:r>
              <a:rPr sz="1600">
                <a:sym typeface="+mn-ea"/>
              </a:rPr>
              <a:t>}  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4716145" y="1773555"/>
            <a:ext cx="4257675" cy="20612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 b="1">
                <a:solidFill>
                  <a:srgbClr val="00B050"/>
                </a:solidFill>
              </a:rPr>
              <a:t>class Vehicle</a:t>
            </a:r>
          </a:p>
          <a:p>
            <a:r>
              <a:rPr sz="1600" b="1">
                <a:solidFill>
                  <a:srgbClr val="00B050"/>
                </a:solidFill>
              </a:rPr>
              <a:t>{  </a:t>
            </a:r>
          </a:p>
          <a:p>
            <a:r>
              <a:rPr sz="1600" b="1">
                <a:solidFill>
                  <a:srgbClr val="00B050"/>
                </a:solidFill>
              </a:rPr>
              <a:t>  void run()</a:t>
            </a:r>
          </a:p>
          <a:p>
            <a:r>
              <a:rPr sz="1600" b="1">
                <a:solidFill>
                  <a:srgbClr val="00B050"/>
                </a:solidFill>
              </a:rPr>
              <a:t> </a:t>
            </a:r>
            <a:r>
              <a:rPr lang="en-IN" sz="1600" b="1">
                <a:solidFill>
                  <a:srgbClr val="00B050"/>
                </a:solidFill>
              </a:rPr>
              <a:t> </a:t>
            </a:r>
            <a:r>
              <a:rPr sz="1600" b="1">
                <a:solidFill>
                  <a:srgbClr val="00B050"/>
                </a:solidFill>
              </a:rPr>
              <a:t>{</a:t>
            </a:r>
          </a:p>
          <a:p>
            <a:r>
              <a:rPr sz="1600" b="1">
                <a:solidFill>
                  <a:srgbClr val="00B050"/>
                </a:solidFill>
              </a:rPr>
              <a:t> </a:t>
            </a:r>
            <a:r>
              <a:rPr lang="en-IN" sz="1600" b="1">
                <a:solidFill>
                  <a:srgbClr val="00B050"/>
                </a:solidFill>
              </a:rPr>
              <a:t>   </a:t>
            </a:r>
            <a:r>
              <a:rPr sz="1600" b="1">
                <a:solidFill>
                  <a:srgbClr val="00B050"/>
                </a:solidFill>
              </a:rPr>
              <a:t>System.out.println("Vehicle is running");</a:t>
            </a:r>
          </a:p>
          <a:p>
            <a:r>
              <a:rPr sz="1600" b="1">
                <a:solidFill>
                  <a:srgbClr val="00B050"/>
                </a:solidFill>
              </a:rPr>
              <a:t> </a:t>
            </a:r>
            <a:r>
              <a:rPr lang="en-IN" sz="1600" b="1">
                <a:solidFill>
                  <a:srgbClr val="00B050"/>
                </a:solidFill>
              </a:rPr>
              <a:t>  </a:t>
            </a:r>
            <a:r>
              <a:rPr sz="1600" b="1">
                <a:solidFill>
                  <a:srgbClr val="00B050"/>
                </a:solidFill>
              </a:rPr>
              <a:t>}  </a:t>
            </a:r>
          </a:p>
          <a:p>
            <a:r>
              <a:rPr sz="1600" b="1">
                <a:solidFill>
                  <a:srgbClr val="00B050"/>
                </a:solidFill>
              </a:rPr>
              <a:t>} </a:t>
            </a:r>
            <a:r>
              <a:rPr sz="1600"/>
              <a:t> </a:t>
            </a:r>
          </a:p>
          <a:p>
            <a:endParaRPr sz="1600"/>
          </a:p>
        </p:txBody>
      </p:sp>
      <p:sp>
        <p:nvSpPr>
          <p:cNvPr id="9" name="Text Box 8"/>
          <p:cNvSpPr txBox="1"/>
          <p:nvPr/>
        </p:nvSpPr>
        <p:spPr>
          <a:xfrm>
            <a:off x="4716780" y="3526790"/>
            <a:ext cx="4257040" cy="32918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>
                <a:sym typeface="+mn-ea"/>
              </a:rPr>
              <a:t>class Bike extends </a:t>
            </a:r>
            <a:r>
              <a:rPr sz="1600" b="1">
                <a:solidFill>
                  <a:srgbClr val="00B050"/>
                </a:solidFill>
                <a:sym typeface="+mn-ea"/>
              </a:rPr>
              <a:t>Vehicle</a:t>
            </a:r>
          </a:p>
          <a:p>
            <a:r>
              <a:rPr sz="1600">
                <a:sym typeface="+mn-ea"/>
              </a:rPr>
              <a:t>{  </a:t>
            </a:r>
            <a:endParaRPr sz="1600"/>
          </a:p>
          <a:p>
            <a:r>
              <a:rPr sz="1600">
                <a:sym typeface="+mn-ea"/>
              </a:rPr>
              <a:t>  public static void main(String args[])</a:t>
            </a:r>
          </a:p>
          <a:p>
            <a:r>
              <a:rPr sz="1600">
                <a:sym typeface="+mn-ea"/>
              </a:rPr>
              <a:t> {  </a:t>
            </a:r>
            <a:endParaRPr sz="1600"/>
          </a:p>
          <a:p>
            <a:r>
              <a:rPr sz="1600">
                <a:sym typeface="+mn-ea"/>
              </a:rPr>
              <a:t>   Bike obj = new Bike();  </a:t>
            </a:r>
          </a:p>
          <a:p>
            <a:r>
              <a:rPr lang="en-IN" sz="1600">
                <a:sym typeface="+mn-ea"/>
              </a:rPr>
              <a:t>   </a:t>
            </a:r>
            <a:r>
              <a:rPr sz="1600">
                <a:sym typeface="+mn-ea"/>
              </a:rPr>
              <a:t>obj.</a:t>
            </a:r>
            <a:r>
              <a:rPr sz="1600" b="1">
                <a:solidFill>
                  <a:srgbClr val="00B050"/>
                </a:solidFill>
                <a:sym typeface="+mn-ea"/>
              </a:rPr>
              <a:t>run();</a:t>
            </a:r>
          </a:p>
          <a:p>
            <a:r>
              <a:rPr sz="1600" b="1">
                <a:solidFill>
                  <a:srgbClr val="00B050"/>
                </a:solidFill>
                <a:sym typeface="+mn-ea"/>
              </a:rPr>
              <a:t> </a:t>
            </a:r>
            <a:r>
              <a:rPr lang="en-IN" sz="1600" b="1">
                <a:solidFill>
                  <a:srgbClr val="00B050"/>
                </a:solidFill>
                <a:sym typeface="+mn-ea"/>
              </a:rPr>
              <a:t> </a:t>
            </a:r>
            <a:r>
              <a:rPr lang="en-IN" sz="1600" b="1">
                <a:solidFill>
                  <a:schemeClr val="bg1"/>
                </a:solidFill>
                <a:sym typeface="+mn-ea"/>
              </a:rPr>
              <a:t>}</a:t>
            </a:r>
            <a:endParaRPr sz="1600">
              <a:solidFill>
                <a:schemeClr val="bg1"/>
              </a:solidFill>
              <a:sym typeface="+mn-ea"/>
            </a:endParaRPr>
          </a:p>
          <a:p>
            <a:r>
              <a:rPr lang="en-IN" sz="1600">
                <a:sym typeface="+mn-ea"/>
              </a:rPr>
              <a:t>  </a:t>
            </a:r>
          </a:p>
          <a:p>
            <a:r>
              <a:rPr lang="en-IN" sz="1600">
                <a:sym typeface="+mn-ea"/>
              </a:rPr>
              <a:t>   void run()</a:t>
            </a:r>
          </a:p>
          <a:p>
            <a:r>
              <a:rPr lang="en-IN" sz="1600">
                <a:sym typeface="+mn-ea"/>
              </a:rPr>
              <a:t>   {</a:t>
            </a:r>
          </a:p>
          <a:p>
            <a:r>
              <a:rPr lang="en-IN" sz="1600">
                <a:sym typeface="+mn-ea"/>
              </a:rPr>
              <a:t>      System.out.println("Bike is running safely");</a:t>
            </a:r>
          </a:p>
          <a:p>
            <a:r>
              <a:rPr lang="en-IN" sz="1600">
                <a:sym typeface="+mn-ea"/>
              </a:rPr>
              <a:t>    }  </a:t>
            </a:r>
          </a:p>
          <a:p>
            <a:r>
              <a:rPr lang="en-IN" sz="1600"/>
              <a:t> }</a:t>
            </a:r>
            <a:r>
              <a:rPr sz="1600">
                <a:sym typeface="+mn-ea"/>
              </a:rPr>
              <a:t>  </a:t>
            </a:r>
            <a:endParaRPr lang="en-US" sz="1600"/>
          </a:p>
        </p:txBody>
      </p:sp>
      <p:sp>
        <p:nvSpPr>
          <p:cNvPr id="10" name="Rounded Rectangle 9"/>
          <p:cNvSpPr/>
          <p:nvPr/>
        </p:nvSpPr>
        <p:spPr>
          <a:xfrm>
            <a:off x="2311400" y="5805805"/>
            <a:ext cx="2202815" cy="1026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Bike is running safely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1770" y="2294890"/>
            <a:ext cx="3846195" cy="11055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87900" y="5445760"/>
            <a:ext cx="4037330" cy="11055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7" grpId="0" animBg="1"/>
      <p:bldP spid="7" grpId="1" animBg="1"/>
      <p:bldP spid="6" grpId="0" bldLvl="0" animBg="1"/>
      <p:bldP spid="6" grpId="1" animBg="1"/>
      <p:bldP spid="8" grpId="0" bldLvl="0" animBg="1"/>
      <p:bldP spid="8" grpId="1" animBg="1"/>
      <p:bldP spid="9" grpId="0" bldLvl="0" animBg="1"/>
      <p:bldP spid="9" grpId="1" animBg="1"/>
      <p:bldP spid="10" grpId="0" animBg="1"/>
      <p:bldP spid="11" grpId="0" animBg="1"/>
      <p:bldP spid="11" grpId="1" animBg="1"/>
      <p:bldP spid="12" grpId="0" bldLvl="0" animBg="1"/>
      <p:bldP spid="12" grpId="1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+mn-ea"/>
              </a:rPr>
              <a:t>Method Overriding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7950" y="1805305"/>
            <a:ext cx="4257040" cy="20612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 b="1">
                <a:solidFill>
                  <a:srgbClr val="00B050"/>
                </a:solidFill>
              </a:rPr>
              <a:t>class Vehicle</a:t>
            </a:r>
          </a:p>
          <a:p>
            <a:r>
              <a:rPr sz="1600" b="1">
                <a:solidFill>
                  <a:srgbClr val="00B050"/>
                </a:solidFill>
              </a:rPr>
              <a:t>{  </a:t>
            </a:r>
          </a:p>
          <a:p>
            <a:r>
              <a:rPr sz="1600" b="1">
                <a:solidFill>
                  <a:srgbClr val="00B050"/>
                </a:solidFill>
              </a:rPr>
              <a:t>  void run()</a:t>
            </a:r>
          </a:p>
          <a:p>
            <a:r>
              <a:rPr sz="1600" b="1">
                <a:solidFill>
                  <a:srgbClr val="00B050"/>
                </a:solidFill>
              </a:rPr>
              <a:t> {</a:t>
            </a:r>
          </a:p>
          <a:p>
            <a:r>
              <a:rPr sz="1600" b="1">
                <a:solidFill>
                  <a:srgbClr val="00B050"/>
                </a:solidFill>
              </a:rPr>
              <a:t> </a:t>
            </a:r>
            <a:r>
              <a:rPr lang="en-IN" sz="1600" b="1">
                <a:solidFill>
                  <a:srgbClr val="00B050"/>
                </a:solidFill>
              </a:rPr>
              <a:t>  </a:t>
            </a:r>
            <a:r>
              <a:rPr sz="1600" b="1">
                <a:solidFill>
                  <a:srgbClr val="00B050"/>
                </a:solidFill>
              </a:rPr>
              <a:t>System.out.println("Vehicle is running");</a:t>
            </a:r>
          </a:p>
          <a:p>
            <a:r>
              <a:rPr lang="en-IN" sz="1600" b="1">
                <a:solidFill>
                  <a:srgbClr val="00B050"/>
                </a:solidFill>
              </a:rPr>
              <a:t> </a:t>
            </a:r>
            <a:r>
              <a:rPr sz="1600" b="1">
                <a:solidFill>
                  <a:srgbClr val="00B050"/>
                </a:solidFill>
              </a:rPr>
              <a:t>}  </a:t>
            </a:r>
          </a:p>
          <a:p>
            <a:r>
              <a:rPr sz="1600" b="1">
                <a:solidFill>
                  <a:srgbClr val="00B050"/>
                </a:solidFill>
              </a:rPr>
              <a:t>} </a:t>
            </a:r>
            <a:r>
              <a:rPr sz="1600"/>
              <a:t> </a:t>
            </a:r>
          </a:p>
          <a:p>
            <a:endParaRPr sz="1600"/>
          </a:p>
        </p:txBody>
      </p:sp>
      <p:sp>
        <p:nvSpPr>
          <p:cNvPr id="7" name="Rounded Rectangle 6"/>
          <p:cNvSpPr/>
          <p:nvPr/>
        </p:nvSpPr>
        <p:spPr>
          <a:xfrm>
            <a:off x="35560" y="5733415"/>
            <a:ext cx="2087245" cy="1026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  <a:endParaRPr lang="en-US"/>
          </a:p>
          <a:p>
            <a:pPr algn="l"/>
            <a:r>
              <a:rPr lang="en-US"/>
              <a:t>Vehicle is running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07950" y="3644900"/>
            <a:ext cx="4257040" cy="20612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>
                <a:sym typeface="+mn-ea"/>
              </a:rPr>
              <a:t>class Bike extends </a:t>
            </a:r>
            <a:r>
              <a:rPr sz="1600" b="1">
                <a:solidFill>
                  <a:srgbClr val="00B050"/>
                </a:solidFill>
                <a:sym typeface="+mn-ea"/>
              </a:rPr>
              <a:t>Vehicle</a:t>
            </a:r>
          </a:p>
          <a:p>
            <a:r>
              <a:rPr sz="1600">
                <a:sym typeface="+mn-ea"/>
              </a:rPr>
              <a:t>{  </a:t>
            </a:r>
            <a:endParaRPr sz="1600"/>
          </a:p>
          <a:p>
            <a:r>
              <a:rPr sz="1600">
                <a:sym typeface="+mn-ea"/>
              </a:rPr>
              <a:t>  public static void main(String args[])</a:t>
            </a:r>
          </a:p>
          <a:p>
            <a:r>
              <a:rPr sz="1600">
                <a:sym typeface="+mn-ea"/>
              </a:rPr>
              <a:t> {  </a:t>
            </a:r>
            <a:endParaRPr sz="1600"/>
          </a:p>
          <a:p>
            <a:r>
              <a:rPr sz="1600">
                <a:sym typeface="+mn-ea"/>
              </a:rPr>
              <a:t>   Bike obj = new Bike();  </a:t>
            </a:r>
            <a:endParaRPr sz="1600"/>
          </a:p>
          <a:p>
            <a:r>
              <a:rPr sz="1600">
                <a:sym typeface="+mn-ea"/>
              </a:rPr>
              <a:t>   obj.</a:t>
            </a:r>
            <a:r>
              <a:rPr sz="1600" b="1">
                <a:solidFill>
                  <a:srgbClr val="00B050"/>
                </a:solidFill>
                <a:sym typeface="+mn-ea"/>
              </a:rPr>
              <a:t>run();</a:t>
            </a:r>
            <a:r>
              <a:rPr sz="1600">
                <a:sym typeface="+mn-ea"/>
              </a:rPr>
              <a:t>  </a:t>
            </a:r>
            <a:endParaRPr sz="1600"/>
          </a:p>
          <a:p>
            <a:r>
              <a:rPr sz="1600">
                <a:sym typeface="+mn-ea"/>
              </a:rPr>
              <a:t>  }  </a:t>
            </a:r>
            <a:endParaRPr sz="1600"/>
          </a:p>
          <a:p>
            <a:r>
              <a:rPr sz="1600">
                <a:sym typeface="+mn-ea"/>
              </a:rPr>
              <a:t>}  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4716145" y="1773555"/>
            <a:ext cx="4257675" cy="20612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 b="1">
                <a:solidFill>
                  <a:srgbClr val="00B050"/>
                </a:solidFill>
              </a:rPr>
              <a:t>class Vehicle</a:t>
            </a:r>
          </a:p>
          <a:p>
            <a:r>
              <a:rPr sz="1600" b="1">
                <a:solidFill>
                  <a:srgbClr val="00B050"/>
                </a:solidFill>
              </a:rPr>
              <a:t>{  </a:t>
            </a:r>
          </a:p>
          <a:p>
            <a:r>
              <a:rPr sz="1600" b="1">
                <a:solidFill>
                  <a:srgbClr val="00B050"/>
                </a:solidFill>
              </a:rPr>
              <a:t>  void run()</a:t>
            </a:r>
          </a:p>
          <a:p>
            <a:r>
              <a:rPr sz="1600" b="1">
                <a:solidFill>
                  <a:srgbClr val="00B050"/>
                </a:solidFill>
              </a:rPr>
              <a:t> </a:t>
            </a:r>
            <a:r>
              <a:rPr lang="en-IN" sz="1600" b="1">
                <a:solidFill>
                  <a:srgbClr val="00B050"/>
                </a:solidFill>
              </a:rPr>
              <a:t> </a:t>
            </a:r>
            <a:r>
              <a:rPr sz="1600" b="1">
                <a:solidFill>
                  <a:srgbClr val="00B050"/>
                </a:solidFill>
              </a:rPr>
              <a:t>{</a:t>
            </a:r>
          </a:p>
          <a:p>
            <a:r>
              <a:rPr sz="1600" b="1">
                <a:solidFill>
                  <a:srgbClr val="00B050"/>
                </a:solidFill>
              </a:rPr>
              <a:t> </a:t>
            </a:r>
            <a:r>
              <a:rPr lang="en-IN" sz="1600" b="1">
                <a:solidFill>
                  <a:srgbClr val="00B050"/>
                </a:solidFill>
              </a:rPr>
              <a:t>   </a:t>
            </a:r>
            <a:r>
              <a:rPr sz="1600" b="1">
                <a:solidFill>
                  <a:srgbClr val="00B050"/>
                </a:solidFill>
              </a:rPr>
              <a:t>System.out.println("Vehicle is running");</a:t>
            </a:r>
          </a:p>
          <a:p>
            <a:r>
              <a:rPr sz="1600" b="1">
                <a:solidFill>
                  <a:srgbClr val="00B050"/>
                </a:solidFill>
              </a:rPr>
              <a:t> </a:t>
            </a:r>
            <a:r>
              <a:rPr lang="en-IN" sz="1600" b="1">
                <a:solidFill>
                  <a:srgbClr val="00B050"/>
                </a:solidFill>
              </a:rPr>
              <a:t>  </a:t>
            </a:r>
            <a:r>
              <a:rPr sz="1600" b="1">
                <a:solidFill>
                  <a:srgbClr val="00B050"/>
                </a:solidFill>
              </a:rPr>
              <a:t>}  </a:t>
            </a:r>
          </a:p>
          <a:p>
            <a:r>
              <a:rPr sz="1600" b="1">
                <a:solidFill>
                  <a:srgbClr val="00B050"/>
                </a:solidFill>
              </a:rPr>
              <a:t>} </a:t>
            </a:r>
            <a:r>
              <a:rPr sz="1600"/>
              <a:t> </a:t>
            </a:r>
          </a:p>
          <a:p>
            <a:endParaRPr sz="1600"/>
          </a:p>
        </p:txBody>
      </p:sp>
      <p:sp>
        <p:nvSpPr>
          <p:cNvPr id="9" name="Text Box 8"/>
          <p:cNvSpPr txBox="1"/>
          <p:nvPr/>
        </p:nvSpPr>
        <p:spPr>
          <a:xfrm>
            <a:off x="4716780" y="3526790"/>
            <a:ext cx="4257040" cy="32918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sz="1600">
                <a:sym typeface="+mn-ea"/>
              </a:rPr>
              <a:t>class Bike extends </a:t>
            </a:r>
            <a:r>
              <a:rPr sz="1600" b="1">
                <a:solidFill>
                  <a:srgbClr val="00B050"/>
                </a:solidFill>
                <a:sym typeface="+mn-ea"/>
              </a:rPr>
              <a:t>Vehicle</a:t>
            </a:r>
          </a:p>
          <a:p>
            <a:r>
              <a:rPr sz="1600">
                <a:sym typeface="+mn-ea"/>
              </a:rPr>
              <a:t>{  </a:t>
            </a:r>
            <a:endParaRPr sz="1600"/>
          </a:p>
          <a:p>
            <a:r>
              <a:rPr sz="1600">
                <a:sym typeface="+mn-ea"/>
              </a:rPr>
              <a:t>  public static void main(String args[])</a:t>
            </a:r>
          </a:p>
          <a:p>
            <a:r>
              <a:rPr sz="1600">
                <a:sym typeface="+mn-ea"/>
              </a:rPr>
              <a:t> {  </a:t>
            </a:r>
            <a:endParaRPr sz="1600"/>
          </a:p>
          <a:p>
            <a:r>
              <a:rPr sz="1600">
                <a:sym typeface="+mn-ea"/>
              </a:rPr>
              <a:t>   Bike obj = new Bike();  </a:t>
            </a:r>
          </a:p>
          <a:p>
            <a:r>
              <a:rPr sz="1600">
                <a:sym typeface="+mn-ea"/>
              </a:rPr>
              <a:t> </a:t>
            </a:r>
            <a:r>
              <a:rPr lang="en-IN" sz="1600">
                <a:sym typeface="+mn-ea"/>
              </a:rPr>
              <a:t>  </a:t>
            </a:r>
            <a:r>
              <a:rPr sz="1600">
                <a:sym typeface="+mn-ea"/>
              </a:rPr>
              <a:t> obj.</a:t>
            </a:r>
            <a:r>
              <a:rPr sz="1600" b="1">
                <a:solidFill>
                  <a:srgbClr val="00B050"/>
                </a:solidFill>
                <a:sym typeface="+mn-ea"/>
              </a:rPr>
              <a:t>run();</a:t>
            </a:r>
            <a:r>
              <a:rPr sz="1600">
                <a:sym typeface="+mn-ea"/>
              </a:rPr>
              <a:t>  </a:t>
            </a:r>
            <a:endParaRPr sz="1600"/>
          </a:p>
          <a:p>
            <a:r>
              <a:rPr sz="1600">
                <a:sym typeface="+mn-ea"/>
              </a:rPr>
              <a:t>  }  </a:t>
            </a:r>
            <a:endParaRPr sz="1600"/>
          </a:p>
          <a:p>
            <a:r>
              <a:rPr lang="en-IN" sz="1600">
                <a:sym typeface="+mn-ea"/>
              </a:rPr>
              <a:t>   void run()</a:t>
            </a:r>
          </a:p>
          <a:p>
            <a:r>
              <a:rPr lang="en-IN" sz="1600">
                <a:sym typeface="+mn-ea"/>
              </a:rPr>
              <a:t>   {</a:t>
            </a:r>
          </a:p>
          <a:p>
            <a:r>
              <a:rPr lang="en-IN" sz="1600">
                <a:sym typeface="+mn-ea"/>
              </a:rPr>
              <a:t>     </a:t>
            </a:r>
            <a:r>
              <a:rPr lang="en-IN" sz="1600" b="1">
                <a:solidFill>
                  <a:srgbClr val="FF0000"/>
                </a:solidFill>
                <a:sym typeface="+mn-ea"/>
              </a:rPr>
              <a:t>super.run();    </a:t>
            </a:r>
            <a:r>
              <a:rPr lang="en-IN" sz="1600">
                <a:sym typeface="+mn-ea"/>
              </a:rPr>
              <a:t>  </a:t>
            </a:r>
          </a:p>
          <a:p>
            <a:r>
              <a:rPr lang="en-IN" sz="1600">
                <a:sym typeface="+mn-ea"/>
              </a:rPr>
              <a:t>     System.out.println("Bike is running safely");</a:t>
            </a:r>
          </a:p>
          <a:p>
            <a:r>
              <a:rPr lang="en-IN" sz="1600">
                <a:sym typeface="+mn-ea"/>
              </a:rPr>
              <a:t>    }  </a:t>
            </a:r>
          </a:p>
          <a:p>
            <a:r>
              <a:rPr lang="en-IN" sz="1600"/>
              <a:t> </a:t>
            </a:r>
            <a:r>
              <a:rPr lang="en-IN" sz="1600">
                <a:sym typeface="+mn-ea"/>
              </a:rPr>
              <a:t>  </a:t>
            </a:r>
            <a:r>
              <a:rPr sz="1600">
                <a:sym typeface="+mn-ea"/>
              </a:rPr>
              <a:t>}  </a:t>
            </a:r>
            <a:endParaRPr lang="en-US" sz="1600"/>
          </a:p>
        </p:txBody>
      </p:sp>
      <p:sp>
        <p:nvSpPr>
          <p:cNvPr id="10" name="Rounded Rectangle 9"/>
          <p:cNvSpPr/>
          <p:nvPr/>
        </p:nvSpPr>
        <p:spPr>
          <a:xfrm>
            <a:off x="2183130" y="5805805"/>
            <a:ext cx="2331085" cy="1026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Output:</a:t>
            </a:r>
          </a:p>
          <a:p>
            <a:pPr algn="l"/>
            <a:r>
              <a:rPr lang="en-US">
                <a:sym typeface="+mn-ea"/>
              </a:rPr>
              <a:t>Vehicle is running</a:t>
            </a:r>
            <a:endParaRPr lang="en-US" altLang="en-US"/>
          </a:p>
          <a:p>
            <a:pPr algn="l"/>
            <a:r>
              <a:rPr lang="en-US" altLang="en-US"/>
              <a:t> </a:t>
            </a:r>
            <a:r>
              <a:rPr lang="en-US"/>
              <a:t>Bike is running safely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91770" y="2294890"/>
            <a:ext cx="3846195" cy="11055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60290" y="5229225"/>
            <a:ext cx="4037330" cy="134810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7" grpId="1" animBg="1"/>
      <p:bldP spid="6" grpId="1" animBg="1"/>
      <p:bldP spid="8" grpId="1" animBg="1"/>
      <p:bldP spid="9" grpId="1" animBg="1"/>
      <p:bldP spid="10" grpId="0" animBg="1"/>
      <p:bldP spid="10" grpId="1" animBg="1"/>
      <p:bldP spid="11" grpId="1" animBg="1"/>
      <p:bldP spid="12" grpId="1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+mn-ea"/>
              </a:rPr>
              <a:t>Method Overriding</a:t>
            </a:r>
            <a:br>
              <a:rPr lang="en-US"/>
            </a:br>
            <a:r>
              <a:rPr lang="en-IN" altLang="en-US"/>
              <a:t>realtime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115" y="2205355"/>
            <a:ext cx="7937500" cy="2774950"/>
          </a:xfrm>
          <a:prstGeom prst="rect">
            <a:avLst/>
          </a:prstGeom>
        </p:spPr>
      </p:pic>
      <p:sp>
        <p:nvSpPr>
          <p:cNvPr id="7" name="Vertical Scroll 6"/>
          <p:cNvSpPr/>
          <p:nvPr/>
        </p:nvSpPr>
        <p:spPr>
          <a:xfrm rot="21000000">
            <a:off x="6565265" y="5552440"/>
            <a:ext cx="1534795" cy="1056640"/>
          </a:xfrm>
          <a:prstGeom prst="vertic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b="1"/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Note:</a:t>
            </a:r>
          </a:p>
          <a:p>
            <a:pPr algn="l"/>
            <a:r>
              <a:rPr lang="en-IN" altLang="en-US"/>
              <a:t>A method declared as static method cannot be overridden</a:t>
            </a:r>
          </a:p>
          <a:p>
            <a:pPr algn="l"/>
            <a:r>
              <a:rPr lang="en-IN" altLang="en-US"/>
              <a:t>Main method cannot be overridden </a:t>
            </a:r>
          </a:p>
          <a:p>
            <a:pPr algn="l"/>
            <a:r>
              <a:rPr lang="en-IN" altLang="en-US"/>
              <a:t>A method declared final cannot be overridden.</a:t>
            </a:r>
          </a:p>
          <a:p>
            <a:pPr algn="l"/>
            <a:r>
              <a:rPr lang="en-IN" altLang="en-US"/>
              <a:t>Constructors cannot be overridden.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ym typeface="+mn-ea"/>
              </a:rPr>
              <a:t>Method Overriding</a:t>
            </a:r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method Overloading </a:t>
            </a:r>
            <a:br>
              <a:rPr lang="en-US"/>
            </a:br>
            <a:r>
              <a:rPr lang="en-IN" altLang="en-US"/>
              <a:t>vs</a:t>
            </a:r>
            <a:br>
              <a:rPr lang="en-IN" altLang="en-US"/>
            </a:br>
            <a:r>
              <a:rPr lang="en-IN" altLang="en-US"/>
              <a:t> </a:t>
            </a:r>
            <a:r>
              <a:rPr lang="en-US"/>
              <a:t>Method Overriding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quarter" idx="13"/>
          </p:nvPr>
        </p:nvGraphicFramePr>
        <p:xfrm>
          <a:off x="1547495" y="1917065"/>
          <a:ext cx="6199505" cy="316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851400" imgH="4813300" progId="Paint.Picture">
                  <p:embed/>
                </p:oleObj>
              </mc:Choice>
              <mc:Fallback>
                <p:oleObj r:id="rId2" imgW="4851400" imgH="48133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rcRect b="93728"/>
                      <a:stretch>
                        <a:fillRect/>
                      </a:stretch>
                    </p:blipFill>
                    <p:spPr>
                      <a:xfrm>
                        <a:off x="1547495" y="1917065"/>
                        <a:ext cx="6199505" cy="316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/>
          <p:nvPr/>
        </p:nvGraphicFramePr>
        <p:xfrm>
          <a:off x="1547495" y="2206625"/>
          <a:ext cx="6194425" cy="684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851400" imgH="4813300" progId="Paint.Picture">
                  <p:embed/>
                </p:oleObj>
              </mc:Choice>
              <mc:Fallback>
                <p:oleObj r:id="rId4" imgW="4851400" imgH="48133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5"/>
                      <a:srcRect t="6512" b="79278"/>
                      <a:stretch>
                        <a:fillRect/>
                      </a:stretch>
                    </p:blipFill>
                    <p:spPr>
                      <a:xfrm>
                        <a:off x="1547495" y="2206625"/>
                        <a:ext cx="6194425" cy="684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/>
          <p:nvPr/>
        </p:nvGraphicFramePr>
        <p:xfrm>
          <a:off x="1547495" y="2834640"/>
          <a:ext cx="6195060" cy="64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851400" imgH="4813300" progId="Paint.Picture">
                  <p:embed/>
                </p:oleObj>
              </mc:Choice>
              <mc:Fallback>
                <p:oleObj r:id="rId6" imgW="4851400" imgH="4813300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5"/>
                      <a:srcRect t="19681" b="66979"/>
                      <a:stretch>
                        <a:fillRect/>
                      </a:stretch>
                    </p:blipFill>
                    <p:spPr>
                      <a:xfrm>
                        <a:off x="1547495" y="2834640"/>
                        <a:ext cx="6195060" cy="64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/>
          <p:nvPr/>
        </p:nvGraphicFramePr>
        <p:xfrm>
          <a:off x="1552575" y="3429635"/>
          <a:ext cx="6194425" cy="50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851400" imgH="4813300" progId="Paint.Picture">
                  <p:embed/>
                </p:oleObj>
              </mc:Choice>
              <mc:Fallback>
                <p:oleObj r:id="rId7" imgW="4851400" imgH="4813300" progId="Paint.Picture">
                  <p:embed/>
                  <p:pic>
                    <p:nvPicPr>
                      <p:cNvPr id="0" name="Picture 11"/>
                      <p:cNvPicPr/>
                      <p:nvPr/>
                    </p:nvPicPr>
                    <p:blipFill>
                      <a:blip r:embed="rId5"/>
                      <a:srcRect t="32336" b="57105"/>
                      <a:stretch>
                        <a:fillRect/>
                      </a:stretch>
                    </p:blipFill>
                    <p:spPr>
                      <a:xfrm>
                        <a:off x="1552575" y="3429635"/>
                        <a:ext cx="6194425" cy="50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/>
          <p:nvPr/>
        </p:nvGraphicFramePr>
        <p:xfrm>
          <a:off x="1552575" y="3970655"/>
          <a:ext cx="618934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851400" imgH="4813300" progId="Paint.Picture">
                  <p:embed/>
                </p:oleObj>
              </mc:Choice>
              <mc:Fallback>
                <p:oleObj r:id="rId8" imgW="4851400" imgH="4813300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5"/>
                      <a:srcRect t="43870" b="45848"/>
                      <a:stretch>
                        <a:fillRect/>
                      </a:stretch>
                    </p:blipFill>
                    <p:spPr>
                      <a:xfrm>
                        <a:off x="1552575" y="3970655"/>
                        <a:ext cx="6189345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/>
          <p:nvPr/>
        </p:nvGraphicFramePr>
        <p:xfrm>
          <a:off x="1548130" y="4446270"/>
          <a:ext cx="6193790" cy="668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51400" imgH="4813300" progId="Paint.Picture">
                  <p:embed/>
                </p:oleObj>
              </mc:Choice>
              <mc:Fallback>
                <p:oleObj r:id="rId9" imgW="4851400" imgH="481330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5"/>
                      <a:srcRect t="54508" b="31624"/>
                      <a:stretch>
                        <a:fillRect/>
                      </a:stretch>
                    </p:blipFill>
                    <p:spPr>
                      <a:xfrm>
                        <a:off x="1548130" y="4446270"/>
                        <a:ext cx="6193790" cy="668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/>
          <p:nvPr/>
        </p:nvGraphicFramePr>
        <p:xfrm>
          <a:off x="1548130" y="5069840"/>
          <a:ext cx="6198870" cy="107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851400" imgH="4813300" progId="Paint.Picture">
                  <p:embed/>
                </p:oleObj>
              </mc:Choice>
              <mc:Fallback>
                <p:oleObj r:id="rId10" imgW="4851400" imgH="4813300" progId="Paint.Picture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5"/>
                      <a:srcRect t="66715" b="10902"/>
                      <a:stretch>
                        <a:fillRect/>
                      </a:stretch>
                    </p:blipFill>
                    <p:spPr>
                      <a:xfrm>
                        <a:off x="1548130" y="5069840"/>
                        <a:ext cx="6198870" cy="1078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/>
          <p:nvPr/>
        </p:nvGraphicFramePr>
        <p:xfrm>
          <a:off x="1553210" y="6148070"/>
          <a:ext cx="6140450" cy="61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4845050" imgH="609600" progId="Paint.Picture">
                  <p:embed/>
                </p:oleObj>
              </mc:Choice>
              <mc:Fallback>
                <p:oleObj r:id="rId11" imgW="4845050" imgH="609600" progId="Paint.Picture">
                  <p:embed/>
                  <p:pic>
                    <p:nvPicPr>
                      <p:cNvPr id="0" name="Picture 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53210" y="6148070"/>
                        <a:ext cx="6140450" cy="61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30</a:t>
            </a:r>
            <a:r>
              <a:rPr lang="en-IN" sz="3200" dirty="0"/>
              <a:t>:</a:t>
            </a:r>
            <a:r>
              <a:rPr lang="en-US" altLang="en-IN" sz="3200" dirty="0"/>
              <a:t> Dynamic Method Dispatch</a:t>
            </a:r>
            <a:endParaRPr lang="en-IN" sz="3200" dirty="0">
              <a:sym typeface="+mn-ea"/>
            </a:endParaRP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286" y="1670810"/>
            <a:ext cx="9141714" cy="247065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857250"/>
            <a:ext cx="9143999" cy="335502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44" y="2414588"/>
            <a:ext cx="8013113" cy="100885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</a:t>
            </a:r>
            <a:r>
              <a:rPr lang="en-IN" altLang="en-US" sz="3200" dirty="0"/>
              <a:t>1</a:t>
            </a:r>
            <a:r>
              <a:rPr lang="en-IN" sz="3200" dirty="0"/>
              <a:t>:</a:t>
            </a:r>
            <a:r>
              <a:rPr lang="en-US" altLang="en-IN" sz="3200" dirty="0"/>
              <a:t> </a:t>
            </a:r>
            <a:r>
              <a:rPr lang="en-IN" altLang="en-US" sz="3200" dirty="0"/>
              <a:t>“final” keyword</a:t>
            </a:r>
            <a:endParaRPr lang="en-IN" sz="3200" dirty="0">
              <a:sym typeface="+mn-ea"/>
            </a:endParaRP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95606" y="2277364"/>
            <a:ext cx="4023360" cy="4005072"/>
          </a:xfrm>
        </p:spPr>
        <p:txBody>
          <a:bodyPr/>
          <a:lstStyle/>
          <a:p>
            <a:pPr algn="l"/>
            <a:r>
              <a:rPr lang="en-US"/>
              <a:t>The final keyword in java is used to restrict the user</a:t>
            </a:r>
          </a:p>
          <a:p>
            <a:pPr algn="l"/>
            <a:endParaRPr lang="en-US"/>
          </a:p>
          <a:p>
            <a:pPr algn="l"/>
            <a:r>
              <a:rPr lang="en-IN" altLang="en-US"/>
              <a:t>f</a:t>
            </a:r>
            <a:r>
              <a:rPr lang="en-US"/>
              <a:t>inal can be:</a:t>
            </a:r>
          </a:p>
          <a:p>
            <a:pPr algn="l"/>
            <a:r>
              <a:rPr lang="en-IN" altLang="en-US"/>
              <a:t>	</a:t>
            </a:r>
            <a:r>
              <a:rPr lang="en-US"/>
              <a:t>variable</a:t>
            </a:r>
          </a:p>
          <a:p>
            <a:pPr algn="l"/>
            <a:r>
              <a:rPr lang="en-IN" altLang="en-US"/>
              <a:t>	</a:t>
            </a:r>
            <a:r>
              <a:rPr lang="en-US"/>
              <a:t>method</a:t>
            </a:r>
          </a:p>
          <a:p>
            <a:pPr algn="l"/>
            <a:r>
              <a:rPr lang="en-IN" altLang="en-US"/>
              <a:t>	</a:t>
            </a:r>
            <a:r>
              <a:rPr lang="en-US"/>
              <a:t>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“final” keyword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003800" y="2844800"/>
            <a:ext cx="3404235" cy="247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If you make any variable as final, you cannot change the value of final variable(It will be constant).</a:t>
            </a:r>
          </a:p>
          <a:p>
            <a:pPr algn="l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final variable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 Box 6"/>
          <p:cNvSpPr txBox="1"/>
          <p:nvPr/>
        </p:nvSpPr>
        <p:spPr>
          <a:xfrm>
            <a:off x="683260" y="3069590"/>
            <a:ext cx="2291715" cy="147637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class FinalVariable </a:t>
            </a:r>
          </a:p>
          <a:p>
            <a:r>
              <a:rPr lang="en-US">
                <a:solidFill>
                  <a:schemeClr val="bg1"/>
                </a:solidFill>
              </a:rPr>
              <a:t>{</a:t>
            </a:r>
          </a:p>
          <a:p>
            <a:r>
              <a:rPr lang="en-US">
                <a:solidFill>
                  <a:schemeClr val="bg1"/>
                </a:solidFill>
              </a:rPr>
              <a:t>  final int var = 50;</a:t>
            </a:r>
          </a:p>
          <a:p>
            <a:r>
              <a:rPr lang="en-US">
                <a:solidFill>
                  <a:schemeClr val="bg1"/>
                </a:solidFill>
              </a:rPr>
              <a:t>  var = 60 // error</a:t>
            </a:r>
          </a:p>
          <a:p>
            <a:r>
              <a:rPr lang="en-US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4283710" y="2565400"/>
            <a:ext cx="4158615" cy="369252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class Bike</a:t>
            </a:r>
          </a:p>
          <a:p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final int speedlimit=90;//final variable  </a:t>
            </a:r>
          </a:p>
          <a:p>
            <a:r>
              <a:rPr lang="en-US">
                <a:solidFill>
                  <a:schemeClr val="bg1"/>
                </a:solidFill>
              </a:rPr>
              <a:t> void run()</a:t>
            </a:r>
          </a:p>
          <a:p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speedlimit=400;  </a:t>
            </a:r>
            <a:r>
              <a:rPr lang="en-US">
                <a:solidFill>
                  <a:schemeClr val="bg1"/>
                </a:solidFill>
                <a:sym typeface="+mn-ea"/>
              </a:rPr>
              <a:t>// error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}  </a:t>
            </a:r>
          </a:p>
          <a:p>
            <a:r>
              <a:rPr lang="en-US">
                <a:solidFill>
                  <a:schemeClr val="bg1"/>
                </a:solidFill>
              </a:rPr>
              <a:t> public static void main(String args[])</a:t>
            </a:r>
            <a:r>
              <a:rPr lang="en-IN" altLang="en-US">
                <a:solidFill>
                  <a:schemeClr val="bg1"/>
                </a:solidFill>
              </a:rPr>
              <a:t> </a:t>
            </a:r>
          </a:p>
          <a:p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Bike obj=new  Bike();  </a:t>
            </a:r>
          </a:p>
          <a:p>
            <a:r>
              <a:rPr lang="en-US">
                <a:solidFill>
                  <a:schemeClr val="bg1"/>
                </a:solidFill>
              </a:rPr>
              <a:t> obj.run();  </a:t>
            </a:r>
          </a:p>
          <a:p>
            <a:r>
              <a:rPr lang="en-US">
                <a:solidFill>
                  <a:schemeClr val="bg1"/>
                </a:solidFill>
              </a:rPr>
              <a:t> }  </a:t>
            </a:r>
          </a:p>
          <a:p>
            <a:r>
              <a:rPr lang="en-US">
                <a:solidFill>
                  <a:schemeClr val="bg1"/>
                </a:solidFill>
              </a:rPr>
              <a:t>}//end of class  </a:t>
            </a:r>
          </a:p>
        </p:txBody>
      </p:sp>
      <p:sp>
        <p:nvSpPr>
          <p:cNvPr id="9" name="Explosion 1 8"/>
          <p:cNvSpPr/>
          <p:nvPr/>
        </p:nvSpPr>
        <p:spPr>
          <a:xfrm rot="21000000">
            <a:off x="755650" y="4869180"/>
            <a:ext cx="2821305" cy="13620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compile-time errors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55465" y="3141345"/>
            <a:ext cx="2160270" cy="2876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355465" y="4005580"/>
            <a:ext cx="2160270" cy="2876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bldLvl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5985B8-4E89-467F-9FE8-164F69EC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  <a:endParaRPr lang="en-IN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92CECA-3841-4587-ADBD-DAA7CAACDB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8136904" cy="4464496"/>
          </a:xfrm>
        </p:spPr>
      </p:pic>
    </p:spTree>
    <p:extLst>
      <p:ext uri="{BB962C8B-B14F-4D97-AF65-F5344CB8AC3E}">
        <p14:creationId xmlns:p14="http://schemas.microsoft.com/office/powerpoint/2010/main" val="139188341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560" y="2565400"/>
            <a:ext cx="2894330" cy="3209290"/>
          </a:xfrm>
        </p:spPr>
        <p:txBody>
          <a:bodyPr/>
          <a:lstStyle/>
          <a:p>
            <a:pPr algn="l"/>
            <a:r>
              <a:rPr lang="en-US"/>
              <a:t>If you make any method as final, you cannot override it.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final method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564255" y="1772920"/>
            <a:ext cx="5348605" cy="4799965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class Bike</a:t>
            </a:r>
          </a:p>
          <a:p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final void run()</a:t>
            </a:r>
          </a:p>
          <a:p>
            <a:r>
              <a:rPr lang="en-IN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{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    </a:t>
            </a:r>
            <a:r>
              <a:rPr lang="en-US">
                <a:solidFill>
                  <a:schemeClr val="bg1"/>
                </a:solidFill>
              </a:rPr>
              <a:t>System.out.println("running");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}  </a:t>
            </a:r>
          </a:p>
          <a:p>
            <a:r>
              <a:rPr lang="en-US">
                <a:solidFill>
                  <a:schemeClr val="bg1"/>
                </a:solidFill>
              </a:rPr>
              <a:t>}  </a:t>
            </a:r>
          </a:p>
          <a:p>
            <a:r>
              <a:rPr lang="en-US">
                <a:solidFill>
                  <a:schemeClr val="bg1"/>
                </a:solidFill>
              </a:rPr>
              <a:t>class Honda extends Bike</a:t>
            </a:r>
          </a:p>
          <a:p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 void run()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{System.out.println("running safely with 100kmph");}  </a:t>
            </a:r>
          </a:p>
          <a:p>
            <a:r>
              <a:rPr lang="en-US">
                <a:solidFill>
                  <a:schemeClr val="bg1"/>
                </a:solidFill>
              </a:rPr>
              <a:t>   public static void main(String args[])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 Honda honda= new Honda();  </a:t>
            </a:r>
          </a:p>
          <a:p>
            <a:r>
              <a:rPr lang="en-US">
                <a:solidFill>
                  <a:schemeClr val="bg1"/>
                </a:solidFill>
              </a:rPr>
              <a:t>   honda.run();  </a:t>
            </a:r>
          </a:p>
          <a:p>
            <a:r>
              <a:rPr lang="en-US">
                <a:solidFill>
                  <a:schemeClr val="bg1"/>
                </a:solidFill>
              </a:rPr>
              <a:t>   }  </a:t>
            </a:r>
          </a:p>
          <a:p>
            <a:r>
              <a:rPr lang="en-US">
                <a:solidFill>
                  <a:schemeClr val="bg1"/>
                </a:solidFill>
              </a:rPr>
              <a:t>} 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36010" y="2348865"/>
            <a:ext cx="3312160" cy="10801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741420" y="4220845"/>
            <a:ext cx="4994910" cy="7245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xplosion 1 12"/>
          <p:cNvSpPr/>
          <p:nvPr/>
        </p:nvSpPr>
        <p:spPr>
          <a:xfrm rot="20820000">
            <a:off x="323215" y="4364990"/>
            <a:ext cx="2821305" cy="13620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compile-time errors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13" grpId="0" bldLvl="0" animBg="1"/>
      <p:bldP spid="13" grpId="1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605" y="2132965"/>
            <a:ext cx="3107690" cy="704215"/>
          </a:xfrm>
        </p:spPr>
        <p:txBody>
          <a:bodyPr>
            <a:normAutofit fontScale="90000" lnSpcReduction="20000"/>
          </a:bodyPr>
          <a:lstStyle/>
          <a:p>
            <a:pPr algn="l"/>
            <a:r>
              <a:rPr lang="en-US"/>
              <a:t>If you make any class as final, you cannot extend it.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final class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779520" y="1845310"/>
            <a:ext cx="5163185" cy="4799965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final class Bike</a:t>
            </a:r>
          </a:p>
          <a:p>
            <a:r>
              <a:rPr lang="en-US">
                <a:solidFill>
                  <a:schemeClr val="bg1"/>
                </a:solidFill>
              </a:rPr>
              <a:t>{</a:t>
            </a:r>
          </a:p>
          <a:p>
            <a:r>
              <a:rPr lang="en-IN" altLang="en-US">
                <a:solidFill>
                  <a:schemeClr val="bg1"/>
                </a:solidFill>
              </a:rPr>
              <a:t>     ....</a:t>
            </a:r>
          </a:p>
          <a:p>
            <a:r>
              <a:rPr lang="en-US">
                <a:solidFill>
                  <a:schemeClr val="bg1"/>
                </a:solidFill>
              </a:rPr>
              <a:t>}  </a:t>
            </a:r>
          </a:p>
          <a:p>
            <a:r>
              <a:rPr lang="en-US">
                <a:solidFill>
                  <a:schemeClr val="bg1"/>
                </a:solidFill>
              </a:rPr>
              <a:t>  </a:t>
            </a:r>
          </a:p>
          <a:p>
            <a:r>
              <a:rPr lang="en-US">
                <a:solidFill>
                  <a:schemeClr val="bg1"/>
                </a:solidFill>
              </a:rPr>
              <a:t>class Honda1 extends Bike</a:t>
            </a:r>
          </a:p>
          <a:p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void run()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{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System.out.println("running safely with 100kmph");</a:t>
            </a:r>
          </a:p>
          <a:p>
            <a:r>
              <a:rPr lang="en-IN" altLang="en-US">
                <a:solidFill>
                  <a:schemeClr val="bg1"/>
                </a:solidFill>
              </a:rPr>
              <a:t>   </a:t>
            </a:r>
            <a:r>
              <a:rPr lang="en-US">
                <a:solidFill>
                  <a:schemeClr val="bg1"/>
                </a:solidFill>
              </a:rPr>
              <a:t>}  </a:t>
            </a:r>
          </a:p>
          <a:p>
            <a:r>
              <a:rPr lang="en-US">
                <a:solidFill>
                  <a:schemeClr val="bg1"/>
                </a:solidFill>
              </a:rPr>
              <a:t>  public static void main(String args[])</a:t>
            </a:r>
          </a:p>
          <a:p>
            <a:r>
              <a:rPr lang="en-IN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Honda1 honda= new Honda1();  </a:t>
            </a:r>
          </a:p>
          <a:p>
            <a:r>
              <a:rPr lang="en-US">
                <a:solidFill>
                  <a:schemeClr val="bg1"/>
                </a:solidFill>
              </a:rPr>
              <a:t>  honda.run();  </a:t>
            </a:r>
          </a:p>
          <a:p>
            <a:r>
              <a:rPr lang="en-US">
                <a:solidFill>
                  <a:schemeClr val="bg1"/>
                </a:solidFill>
              </a:rPr>
              <a:t>  }  </a:t>
            </a:r>
          </a:p>
          <a:p>
            <a:r>
              <a:rPr lang="en-US">
                <a:solidFill>
                  <a:schemeClr val="bg1"/>
                </a:solidFill>
              </a:rPr>
              <a:t>}  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88410" y="1877060"/>
            <a:ext cx="1566545" cy="12166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51910" y="3213100"/>
            <a:ext cx="2520315" cy="3600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xplosion 1 12"/>
          <p:cNvSpPr/>
          <p:nvPr/>
        </p:nvSpPr>
        <p:spPr>
          <a:xfrm rot="20880000">
            <a:off x="323215" y="4364990"/>
            <a:ext cx="2821305" cy="13620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compile-time errors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bldLvl="0" animBg="1"/>
      <p:bldP spid="13" grpId="1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95605" y="1773174"/>
            <a:ext cx="8229600" cy="4075176"/>
          </a:xfrm>
        </p:spPr>
        <p:txBody>
          <a:bodyPr/>
          <a:lstStyle/>
          <a:p>
            <a:pPr algn="l"/>
            <a:r>
              <a:rPr lang="en-US" u="sng"/>
              <a:t>uninitialized final variable</a:t>
            </a:r>
            <a:r>
              <a:rPr lang="en-IN" altLang="en-US" u="sng"/>
              <a:t>:</a:t>
            </a:r>
          </a:p>
          <a:p>
            <a:pPr algn="l"/>
            <a:r>
              <a:rPr lang="en-IN" altLang="en-US"/>
              <a:t>A final variable that is not initialized at the time of declaration is known as blank final variable.</a:t>
            </a:r>
          </a:p>
          <a:p>
            <a:pPr algn="l"/>
            <a:r>
              <a:rPr lang="en-IN" altLang="en-US"/>
              <a:t>It can be initialized only in constructor.</a:t>
            </a:r>
          </a:p>
          <a:p>
            <a:pPr algn="l"/>
            <a:r>
              <a:rPr lang="en-IN" altLang="en-US"/>
              <a:t>Ex: PANCARD NUMBER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“final” keyword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787900" y="2565400"/>
            <a:ext cx="4098290" cy="396938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class Bike{  </a:t>
            </a:r>
          </a:p>
          <a:p>
            <a:r>
              <a:rPr lang="en-US">
                <a:solidFill>
                  <a:schemeClr val="bg1"/>
                </a:solidFill>
              </a:rPr>
              <a:t>  </a:t>
            </a:r>
            <a:r>
              <a:rPr lang="en-US" b="1">
                <a:solidFill>
                  <a:srgbClr val="0070C0"/>
                </a:solidFill>
              </a:rPr>
              <a:t>final int speedlimit;</a:t>
            </a:r>
            <a:r>
              <a:rPr lang="en-US">
                <a:solidFill>
                  <a:schemeClr val="bg1"/>
                </a:solidFill>
              </a:rPr>
              <a:t>//blank final variable  </a:t>
            </a:r>
          </a:p>
          <a:p>
            <a:r>
              <a:rPr lang="en-US">
                <a:solidFill>
                  <a:schemeClr val="bg1"/>
                </a:solidFill>
              </a:rPr>
              <a:t>    </a:t>
            </a:r>
          </a:p>
          <a:p>
            <a:r>
              <a:rPr lang="en-US">
                <a:solidFill>
                  <a:schemeClr val="bg1"/>
                </a:solidFill>
              </a:rPr>
              <a:t>  Bike()</a:t>
            </a:r>
          </a:p>
          <a:p>
            <a:r>
              <a:rPr lang="en-US">
                <a:solidFill>
                  <a:schemeClr val="bg1"/>
                </a:solidFill>
              </a:rPr>
              <a:t> {  </a:t>
            </a:r>
          </a:p>
          <a:p>
            <a:r>
              <a:rPr lang="en-US">
                <a:solidFill>
                  <a:schemeClr val="bg1"/>
                </a:solidFill>
              </a:rPr>
              <a:t>  </a:t>
            </a:r>
            <a:r>
              <a:rPr lang="en-US" b="1">
                <a:solidFill>
                  <a:srgbClr val="0070C0"/>
                </a:solidFill>
              </a:rPr>
              <a:t>speedlimit=70;  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System.out.println(speedlimit);  </a:t>
            </a:r>
          </a:p>
          <a:p>
            <a:r>
              <a:rPr lang="en-US">
                <a:solidFill>
                  <a:schemeClr val="bg1"/>
                </a:solidFill>
              </a:rPr>
              <a:t>  }  </a:t>
            </a:r>
          </a:p>
          <a:p>
            <a:r>
              <a:rPr lang="en-US">
                <a:solidFill>
                  <a:schemeClr val="bg1"/>
                </a:solidFill>
              </a:rPr>
              <a:t>  </a:t>
            </a:r>
          </a:p>
          <a:p>
            <a:r>
              <a:rPr lang="en-US">
                <a:solidFill>
                  <a:schemeClr val="bg1"/>
                </a:solidFill>
              </a:rPr>
              <a:t>  public static void main(String args[])</a:t>
            </a:r>
          </a:p>
          <a:p>
            <a:r>
              <a:rPr lang="en-IN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 Bike b1=new Bike();  </a:t>
            </a:r>
          </a:p>
          <a:p>
            <a:r>
              <a:rPr lang="en-US">
                <a:solidFill>
                  <a:schemeClr val="bg1"/>
                </a:solidFill>
              </a:rPr>
              <a:t> }  </a:t>
            </a:r>
          </a:p>
          <a:p>
            <a:r>
              <a:rPr lang="en-US">
                <a:solidFill>
                  <a:schemeClr val="bg1"/>
                </a:solidFill>
              </a:rPr>
              <a:t>}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23215" y="1845564"/>
            <a:ext cx="8229600" cy="4075176"/>
          </a:xfrm>
        </p:spPr>
        <p:txBody>
          <a:bodyPr/>
          <a:lstStyle/>
          <a:p>
            <a:pPr algn="l"/>
            <a:r>
              <a:rPr lang="en-US" u="sng"/>
              <a:t>static blank final variable</a:t>
            </a:r>
          </a:p>
          <a:p>
            <a:pPr algn="l"/>
            <a:r>
              <a:rPr lang="en-US"/>
              <a:t>A static final variable that is not initialized at the time of declaration is known as static blank final variable.</a:t>
            </a:r>
          </a:p>
          <a:p>
            <a:pPr algn="l"/>
            <a:r>
              <a:rPr lang="en-US"/>
              <a:t> It can be initialized only in static block.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“final” keyword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-1116330" y="6525895"/>
            <a:ext cx="6248400" cy="2921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Text Box 8"/>
          <p:cNvSpPr txBox="1"/>
          <p:nvPr/>
        </p:nvSpPr>
        <p:spPr>
          <a:xfrm>
            <a:off x="3995420" y="3357245"/>
            <a:ext cx="4765040" cy="34150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class A</a:t>
            </a:r>
          </a:p>
          <a:p>
            <a:r>
              <a:rPr lang="en-US">
                <a:solidFill>
                  <a:schemeClr val="bg1"/>
                </a:solidFill>
              </a:rPr>
              <a:t> {  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rgbClr val="0070C0"/>
                </a:solidFill>
              </a:rPr>
              <a:t>static final int data;</a:t>
            </a:r>
            <a:r>
              <a:rPr lang="en-US">
                <a:solidFill>
                  <a:srgbClr val="0070C0"/>
                </a:solidFill>
              </a:rPr>
              <a:t>/</a:t>
            </a:r>
            <a:r>
              <a:rPr lang="en-US">
                <a:solidFill>
                  <a:schemeClr val="bg1"/>
                </a:solidFill>
              </a:rPr>
              <a:t>/static blank final variable  </a:t>
            </a:r>
          </a:p>
          <a:p>
            <a:r>
              <a:rPr lang="en-US">
                <a:solidFill>
                  <a:schemeClr val="bg1"/>
                </a:solidFill>
              </a:rPr>
              <a:t>  static</a:t>
            </a:r>
          </a:p>
          <a:p>
            <a:r>
              <a:rPr lang="en-US">
                <a:solidFill>
                  <a:schemeClr val="bg1"/>
                </a:solidFill>
              </a:rPr>
              <a:t> { 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 </a:t>
            </a:r>
            <a:r>
              <a:rPr lang="en-US" b="1">
                <a:solidFill>
                  <a:srgbClr val="0070C0"/>
                </a:solidFill>
              </a:rPr>
              <a:t>data=50;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}  </a:t>
            </a:r>
          </a:p>
          <a:p>
            <a:r>
              <a:rPr lang="en-US">
                <a:solidFill>
                  <a:schemeClr val="bg1"/>
                </a:solidFill>
              </a:rPr>
              <a:t>  public static void main(String args[])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  System.out.println(A.data);  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 </a:t>
            </a:r>
            <a:r>
              <a:rPr lang="en-US">
                <a:solidFill>
                  <a:schemeClr val="bg1"/>
                </a:solidFill>
              </a:rPr>
              <a:t>}  </a:t>
            </a:r>
          </a:p>
          <a:p>
            <a:r>
              <a:rPr lang="en-US">
                <a:solidFill>
                  <a:schemeClr val="bg1"/>
                </a:solidFill>
              </a:rPr>
              <a:t>}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3180080" cy="4004945"/>
          </a:xfrm>
        </p:spPr>
        <p:txBody>
          <a:bodyPr/>
          <a:lstStyle/>
          <a:p>
            <a:pPr algn="l"/>
            <a:r>
              <a:rPr lang="en-US" u="sng"/>
              <a:t>final parameter</a:t>
            </a:r>
          </a:p>
          <a:p>
            <a:pPr algn="l"/>
            <a:r>
              <a:rPr lang="en-US"/>
              <a:t>If you declare any parameter as final, you cannot change the value of it.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“final” keyword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851910" y="2277110"/>
            <a:ext cx="4765040" cy="369252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class Bike</a:t>
            </a:r>
          </a:p>
          <a:p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int cube(</a:t>
            </a:r>
            <a:r>
              <a:rPr lang="en-US" b="1">
                <a:solidFill>
                  <a:srgbClr val="0070C0"/>
                </a:solidFill>
              </a:rPr>
              <a:t>final int n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r>
              <a:rPr lang="en-US">
                <a:solidFill>
                  <a:schemeClr val="bg1"/>
                </a:solidFill>
              </a:rPr>
              <a:t> </a:t>
            </a:r>
            <a:r>
              <a:rPr lang="en-IN" alt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 </a:t>
            </a:r>
            <a:r>
              <a:rPr lang="en-US" b="1">
                <a:solidFill>
                  <a:srgbClr val="0070C0"/>
                </a:solidFill>
              </a:rPr>
              <a:t>n=n+2;</a:t>
            </a:r>
            <a:r>
              <a:rPr lang="en-US">
                <a:solidFill>
                  <a:schemeClr val="bg1"/>
                </a:solidFill>
              </a:rPr>
              <a:t>//can't be changed as n is final  </a:t>
            </a:r>
          </a:p>
          <a:p>
            <a:r>
              <a:rPr lang="en-US">
                <a:solidFill>
                  <a:schemeClr val="bg1"/>
                </a:solidFill>
              </a:rPr>
              <a:t>   n*n*n;  </a:t>
            </a:r>
          </a:p>
          <a:p>
            <a:r>
              <a:rPr lang="en-US">
                <a:solidFill>
                  <a:schemeClr val="bg1"/>
                </a:solidFill>
              </a:rPr>
              <a:t>  }  </a:t>
            </a:r>
          </a:p>
          <a:p>
            <a:r>
              <a:rPr lang="en-US">
                <a:solidFill>
                  <a:schemeClr val="bg1"/>
                </a:solidFill>
              </a:rPr>
              <a:t>  public static void main(String args[])</a:t>
            </a:r>
          </a:p>
          <a:p>
            <a:r>
              <a:rPr lang="en-US">
                <a:solidFill>
                  <a:schemeClr val="bg1"/>
                </a:solidFill>
              </a:rPr>
              <a:t>{  </a:t>
            </a:r>
          </a:p>
          <a:p>
            <a:r>
              <a:rPr lang="en-US">
                <a:solidFill>
                  <a:schemeClr val="bg1"/>
                </a:solidFill>
              </a:rPr>
              <a:t>    Bike b=new Bike();  </a:t>
            </a:r>
          </a:p>
          <a:p>
            <a:r>
              <a:rPr lang="en-US">
                <a:solidFill>
                  <a:schemeClr val="bg1"/>
                </a:solidFill>
              </a:rPr>
              <a:t>    b.cube(5);  </a:t>
            </a:r>
          </a:p>
          <a:p>
            <a:r>
              <a:rPr lang="en-US">
                <a:solidFill>
                  <a:schemeClr val="bg1"/>
                </a:solidFill>
              </a:rPr>
              <a:t> }  </a:t>
            </a:r>
          </a:p>
          <a:p>
            <a:r>
              <a:rPr lang="en-US">
                <a:solidFill>
                  <a:schemeClr val="bg1"/>
                </a:solidFill>
              </a:rPr>
              <a:t>} </a:t>
            </a:r>
          </a:p>
        </p:txBody>
      </p:sp>
      <p:sp>
        <p:nvSpPr>
          <p:cNvPr id="13" name="Explosion 1 12"/>
          <p:cNvSpPr/>
          <p:nvPr/>
        </p:nvSpPr>
        <p:spPr>
          <a:xfrm rot="21060000">
            <a:off x="323215" y="4364990"/>
            <a:ext cx="2821305" cy="136207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compile-time errors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bldLvl="0" animBg="1"/>
      <p:bldP spid="13" grpId="1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“final” keyword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15695" y="2493010"/>
            <a:ext cx="6833235" cy="2177415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</a:t>
            </a:r>
            <a:r>
              <a:rPr lang="en-IN" altLang="en-US" sz="3200" dirty="0"/>
              <a:t>2</a:t>
            </a:r>
            <a:r>
              <a:rPr lang="en-IN" sz="3200" dirty="0"/>
              <a:t>:</a:t>
            </a:r>
            <a:r>
              <a:rPr lang="en-US" altLang="en-IN" sz="3200" dirty="0"/>
              <a:t> </a:t>
            </a:r>
            <a:r>
              <a:rPr lang="en-IN" altLang="en-US" sz="3200" dirty="0"/>
              <a:t>Abstract class</a:t>
            </a:r>
            <a:endParaRPr lang="en-IN" sz="3200" dirty="0">
              <a:sym typeface="+mn-ea"/>
            </a:endParaRP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b="1"/>
              <a:t>Abstraction</a:t>
            </a:r>
            <a:r>
              <a:rPr lang="en-US"/>
              <a:t> is a process of hiding the implementation details and showing only functionality to the user.</a:t>
            </a:r>
          </a:p>
          <a:p>
            <a:pPr algn="l"/>
            <a:endParaRPr lang="en-US"/>
          </a:p>
          <a:p>
            <a:pPr algn="l"/>
            <a:r>
              <a:rPr lang="en-US"/>
              <a:t>There are two ways to achieve abstraction in java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Abstract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Interface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Abstraction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8003540" cy="855345"/>
          </a:xfrm>
        </p:spPr>
        <p:txBody>
          <a:bodyPr/>
          <a:lstStyle/>
          <a:p>
            <a:pPr algn="l"/>
            <a:r>
              <a:rPr lang="en-US"/>
              <a:t>A class which contains the abstract keyword in its declaration is known as abstract class.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 Class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162175" y="3141345"/>
            <a:ext cx="5918200" cy="319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23215" y="2043684"/>
            <a:ext cx="8229600" cy="4075176"/>
          </a:xfrm>
        </p:spPr>
        <p:txBody>
          <a:bodyPr/>
          <a:lstStyle/>
          <a:p>
            <a:pPr algn="l"/>
            <a:r>
              <a:rPr lang="en-IN" altLang="en-US"/>
              <a:t>An abstract class can have both abstract and regular methods</a:t>
            </a:r>
          </a:p>
          <a:p>
            <a:pPr algn="l"/>
            <a:r>
              <a:rPr lang="en-IN" altLang="en-US"/>
              <a:t>T</a:t>
            </a:r>
            <a:r>
              <a:rPr lang="en-US"/>
              <a:t>he abstract keyword is a non-access modifier, used for classes and methods:</a:t>
            </a:r>
          </a:p>
          <a:p>
            <a:pPr algn="l"/>
            <a:endParaRPr lang="en-US"/>
          </a:p>
          <a:p>
            <a:pPr algn="l"/>
            <a:r>
              <a:rPr lang="en-US" b="1" u="sng"/>
              <a:t>Abstract class</a:t>
            </a:r>
            <a:r>
              <a:rPr lang="en-US" u="sng"/>
              <a:t>:</a:t>
            </a:r>
            <a:r>
              <a:rPr lang="en-US"/>
              <a:t> is a restricted class that cannot be used to create objects (to access it, it must be inherited from another class).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 b="1" u="sng"/>
              <a:t>Abstract method</a:t>
            </a:r>
            <a:r>
              <a:rPr lang="en-US" b="1"/>
              <a:t>:</a:t>
            </a:r>
            <a:r>
              <a:rPr lang="en-US"/>
              <a:t> can only be used in an abstract class, and it does not have a body. The body is provided by the subclass (inherited from).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Abstract Class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2051685" y="3933190"/>
            <a:ext cx="3328035" cy="64516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</a:rPr>
              <a:t>Syntax: </a:t>
            </a:r>
          </a:p>
          <a:p>
            <a:r>
              <a:rPr lang="en-IN" altLang="en-US">
                <a:solidFill>
                  <a:schemeClr val="bg1"/>
                </a:solidFill>
              </a:rPr>
              <a:t>         abstract class_name{    }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259205" y="5517515"/>
            <a:ext cx="4469765" cy="64516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</a:rPr>
              <a:t>Syntax: </a:t>
            </a:r>
          </a:p>
          <a:p>
            <a:r>
              <a:rPr lang="en-IN" altLang="en-US">
                <a:solidFill>
                  <a:schemeClr val="bg1"/>
                </a:solidFill>
              </a:rPr>
              <a:t>   abstract type method_name(paramenter_list);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5292090" y="4005580"/>
            <a:ext cx="1823720" cy="14058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 method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Encapsulation </a:t>
            </a:r>
            <a:r>
              <a:rPr lang="en-US" sz="2800" dirty="0"/>
              <a:t>is a mechanism of wrapping the data (variables) and code acting on the data (methods) together as a single unit.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107315" y="116840"/>
            <a:ext cx="4029075" cy="424624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</a:rPr>
              <a:t>abstract class Figure</a:t>
            </a:r>
          </a:p>
          <a:p>
            <a:r>
              <a:rPr lang="en-IN" altLang="en-US">
                <a:solidFill>
                  <a:schemeClr val="bg1"/>
                </a:solidFill>
              </a:rPr>
              <a:t>{</a:t>
            </a:r>
          </a:p>
          <a:p>
            <a:r>
              <a:rPr lang="en-IN" altLang="en-US">
                <a:solidFill>
                  <a:schemeClr val="bg1"/>
                </a:solidFill>
              </a:rPr>
              <a:t>   int dim1,dim2;</a:t>
            </a:r>
          </a:p>
          <a:p>
            <a:r>
              <a:rPr lang="en-IN" altLang="en-US">
                <a:solidFill>
                  <a:schemeClr val="bg1"/>
                </a:solidFill>
              </a:rPr>
              <a:t>   Figure(int d1, int d2)</a:t>
            </a:r>
          </a:p>
          <a:p>
            <a:r>
              <a:rPr lang="en-IN" altLang="en-US">
                <a:solidFill>
                  <a:schemeClr val="bg1"/>
                </a:solidFill>
              </a:rPr>
              <a:t>   {</a:t>
            </a:r>
          </a:p>
          <a:p>
            <a:r>
              <a:rPr lang="en-IN" altLang="en-US">
                <a:solidFill>
                  <a:schemeClr val="bg1"/>
                </a:solidFill>
              </a:rPr>
              <a:t>      dim1=d1;</a:t>
            </a:r>
          </a:p>
          <a:p>
            <a:r>
              <a:rPr lang="en-IN" altLang="en-US">
                <a:solidFill>
                  <a:schemeClr val="bg1"/>
                </a:solidFill>
              </a:rPr>
              <a:t>      dim2=d2;</a:t>
            </a:r>
          </a:p>
          <a:p>
            <a:r>
              <a:rPr lang="en-IN" altLang="en-US">
                <a:solidFill>
                  <a:schemeClr val="bg1"/>
                </a:solidFill>
              </a:rPr>
              <a:t>   }</a:t>
            </a:r>
          </a:p>
          <a:p>
            <a:r>
              <a:rPr lang="en-IN" altLang="en-US">
                <a:solidFill>
                  <a:schemeClr val="bg1"/>
                </a:solidFill>
              </a:rPr>
              <a:t> void display()</a:t>
            </a:r>
          </a:p>
          <a:p>
            <a:r>
              <a:rPr lang="en-IN" altLang="en-US">
                <a:solidFill>
                  <a:schemeClr val="bg1"/>
                </a:solidFill>
              </a:rPr>
              <a:t>  {</a:t>
            </a:r>
          </a:p>
          <a:p>
            <a:r>
              <a:rPr lang="en-IN" altLang="en-US">
                <a:solidFill>
                  <a:schemeClr val="bg1"/>
                </a:solidFill>
              </a:rPr>
              <a:t>     System.out.println(“Area is: “);</a:t>
            </a:r>
          </a:p>
          <a:p>
            <a:r>
              <a:rPr lang="en-IN" altLang="en-US">
                <a:solidFill>
                  <a:schemeClr val="bg1"/>
                </a:solidFill>
              </a:rPr>
              <a:t>  }</a:t>
            </a:r>
          </a:p>
          <a:p>
            <a:r>
              <a:rPr lang="en-IN" altLang="en-US">
                <a:solidFill>
                  <a:schemeClr val="bg1"/>
                </a:solidFill>
              </a:rPr>
              <a:t>  </a:t>
            </a:r>
          </a:p>
          <a:p>
            <a:r>
              <a:rPr lang="en-IN" altLang="en-US">
                <a:solidFill>
                  <a:schemeClr val="bg1"/>
                </a:solidFill>
              </a:rPr>
              <a:t>   abstract void area(); //abstract method</a:t>
            </a:r>
          </a:p>
          <a:p>
            <a:r>
              <a:rPr lang="en-IN" altLang="en-US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427855" y="86360"/>
            <a:ext cx="4200525" cy="34150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</a:rPr>
              <a:t>class Rectangle extends Figure</a:t>
            </a:r>
          </a:p>
          <a:p>
            <a:r>
              <a:rPr lang="en-IN" altLang="en-US">
                <a:solidFill>
                  <a:schemeClr val="bg1"/>
                </a:solidFill>
              </a:rPr>
              <a:t>{ </a:t>
            </a:r>
          </a:p>
          <a:p>
            <a:r>
              <a:rPr lang="en-IN" altLang="en-US">
                <a:solidFill>
                  <a:schemeClr val="bg1"/>
                </a:solidFill>
              </a:rPr>
              <a:t> Rectangle(int a, int b)</a:t>
            </a:r>
          </a:p>
          <a:p>
            <a:r>
              <a:rPr lang="en-IN" altLang="en-US">
                <a:solidFill>
                  <a:schemeClr val="bg1"/>
                </a:solidFill>
              </a:rPr>
              <a:t> {</a:t>
            </a:r>
          </a:p>
          <a:p>
            <a:r>
              <a:rPr lang="en-IN" altLang="en-US">
                <a:solidFill>
                  <a:schemeClr val="bg1"/>
                </a:solidFill>
              </a:rPr>
              <a:t>    super(a,b);</a:t>
            </a:r>
          </a:p>
          <a:p>
            <a:r>
              <a:rPr lang="en-IN" altLang="en-US">
                <a:solidFill>
                  <a:schemeClr val="bg1"/>
                </a:solidFill>
              </a:rPr>
              <a:t>  }</a:t>
            </a:r>
          </a:p>
          <a:p>
            <a:r>
              <a:rPr lang="en-IN" altLang="en-US">
                <a:solidFill>
                  <a:schemeClr val="bg1"/>
                </a:solidFill>
              </a:rPr>
              <a:t>  </a:t>
            </a:r>
          </a:p>
          <a:p>
            <a:r>
              <a:rPr lang="en-IN" altLang="en-US">
                <a:solidFill>
                  <a:schemeClr val="bg1"/>
                </a:solidFill>
              </a:rPr>
              <a:t> void area() //overriding abstract method</a:t>
            </a:r>
          </a:p>
          <a:p>
            <a:r>
              <a:rPr lang="en-IN" altLang="en-US">
                <a:solidFill>
                  <a:schemeClr val="bg1"/>
                </a:solidFill>
              </a:rPr>
              <a:t>  {</a:t>
            </a:r>
          </a:p>
          <a:p>
            <a:r>
              <a:rPr lang="en-IN" altLang="en-US">
                <a:solidFill>
                  <a:schemeClr val="bg1"/>
                </a:solidFill>
              </a:rPr>
              <a:t>     System.out.println(dim1*dim2);</a:t>
            </a:r>
          </a:p>
          <a:p>
            <a:r>
              <a:rPr lang="en-IN" altLang="en-US">
                <a:solidFill>
                  <a:schemeClr val="bg1"/>
                </a:solidFill>
              </a:rPr>
              <a:t>  }</a:t>
            </a:r>
          </a:p>
          <a:p>
            <a:r>
              <a:rPr lang="en-IN" altLang="en-US">
                <a:solidFill>
                  <a:schemeClr val="bg1"/>
                </a:solidFill>
              </a:rPr>
              <a:t> 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427855" y="3573145"/>
            <a:ext cx="3663315" cy="286131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</a:rPr>
              <a:t>class Example32{ </a:t>
            </a:r>
          </a:p>
          <a:p>
            <a:r>
              <a:rPr lang="en-IN" altLang="en-US">
                <a:solidFill>
                  <a:schemeClr val="bg1"/>
                </a:solidFill>
              </a:rPr>
              <a:t>  public static void main(String args[])</a:t>
            </a:r>
          </a:p>
          <a:p>
            <a:r>
              <a:rPr lang="en-IN" altLang="en-US">
                <a:solidFill>
                  <a:schemeClr val="bg1"/>
                </a:solidFill>
              </a:rPr>
              <a:t>  {</a:t>
            </a:r>
          </a:p>
          <a:p>
            <a:r>
              <a:rPr lang="en-IN" altLang="en-US">
                <a:solidFill>
                  <a:schemeClr val="bg1"/>
                </a:solidFill>
              </a:rPr>
              <a:t>   Rectangle r=new rectangle(10,20);</a:t>
            </a:r>
          </a:p>
          <a:p>
            <a:r>
              <a:rPr lang="en-IN" altLang="en-US">
                <a:solidFill>
                  <a:schemeClr val="bg1"/>
                </a:solidFill>
              </a:rPr>
              <a:t>   Figure f;</a:t>
            </a:r>
          </a:p>
          <a:p>
            <a:r>
              <a:rPr lang="en-IN" altLang="en-US">
                <a:solidFill>
                  <a:schemeClr val="bg1"/>
                </a:solidFill>
              </a:rPr>
              <a:t>   f=r;</a:t>
            </a:r>
          </a:p>
          <a:p>
            <a:r>
              <a:rPr lang="en-IN" altLang="en-US">
                <a:solidFill>
                  <a:schemeClr val="bg1"/>
                </a:solidFill>
              </a:rPr>
              <a:t>   f.display();</a:t>
            </a:r>
          </a:p>
          <a:p>
            <a:r>
              <a:rPr lang="en-IN" altLang="en-US">
                <a:solidFill>
                  <a:schemeClr val="bg1"/>
                </a:solidFill>
              </a:rPr>
              <a:t>   f.area();</a:t>
            </a:r>
          </a:p>
          <a:p>
            <a:r>
              <a:rPr lang="en-IN" altLang="en-US">
                <a:solidFill>
                  <a:schemeClr val="bg1"/>
                </a:solidFill>
              </a:rPr>
              <a:t>  }</a:t>
            </a:r>
          </a:p>
          <a:p>
            <a:r>
              <a:rPr lang="en-IN" altLang="en-US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Oval Callout 7"/>
          <p:cNvSpPr/>
          <p:nvPr/>
        </p:nvSpPr>
        <p:spPr>
          <a:xfrm rot="20880000">
            <a:off x="179070" y="4472940"/>
            <a:ext cx="3858895" cy="17995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Any subclass of an abstract class must either implement all of the abstract methods  of super class or be declared itself aabstract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</a:t>
            </a:r>
            <a:r>
              <a:rPr lang="en-IN" altLang="en-US" sz="3200" dirty="0"/>
              <a:t>3</a:t>
            </a:r>
            <a:r>
              <a:rPr lang="en-IN" sz="3200" dirty="0"/>
              <a:t>:</a:t>
            </a:r>
            <a:r>
              <a:rPr lang="en-US" altLang="en-IN" sz="3200" dirty="0"/>
              <a:t> </a:t>
            </a:r>
            <a:r>
              <a:rPr lang="en-IN" altLang="en-US" sz="3200" dirty="0"/>
              <a:t>Interface</a:t>
            </a:r>
            <a:endParaRPr lang="en-IN" sz="3200" dirty="0">
              <a:sym typeface="+mn-ea"/>
            </a:endParaRP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b="1"/>
              <a:t>Abstraction</a:t>
            </a:r>
            <a:r>
              <a:rPr lang="en-US"/>
              <a:t> is a process of hiding the implementation details and showing only functionality to the user.</a:t>
            </a:r>
          </a:p>
          <a:p>
            <a:pPr algn="l"/>
            <a:endParaRPr lang="en-US"/>
          </a:p>
          <a:p>
            <a:pPr algn="l"/>
            <a:r>
              <a:rPr lang="en-US"/>
              <a:t>There are two ways to achieve abstraction in java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Abstract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Interface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Abstraction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An interface is a fully abstract class. It includes a group of abstract methods (methods without a body).</a:t>
            </a:r>
          </a:p>
          <a:p>
            <a:pPr algn="l"/>
            <a:r>
              <a:rPr lang="en-US"/>
              <a:t>We use the </a:t>
            </a:r>
            <a:r>
              <a:rPr lang="en-IN" altLang="en-US"/>
              <a:t>“</a:t>
            </a:r>
            <a:r>
              <a:rPr lang="en-US" b="1"/>
              <a:t>interface</a:t>
            </a:r>
            <a:r>
              <a:rPr lang="en-IN" altLang="en-US" b="1"/>
              <a:t>”</a:t>
            </a:r>
            <a:r>
              <a:rPr lang="en-US"/>
              <a:t> keyword to create an interface in Java</a:t>
            </a:r>
          </a:p>
          <a:p>
            <a:pPr algn="l"/>
            <a:r>
              <a:rPr lang="en-IN" altLang="en-US" u="sng"/>
              <a:t>Uses:</a:t>
            </a:r>
            <a:endParaRPr lang="en-US" u="sng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It is used to achieve abstraction.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By interface, we can support the functionality of multiple inheritance.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Interface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131820" y="4365625"/>
            <a:ext cx="4358640" cy="203009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Syntax:</a:t>
            </a:r>
          </a:p>
          <a:p>
            <a:r>
              <a:rPr lang="en-IN" altLang="en-US"/>
              <a:t>    </a:t>
            </a:r>
            <a:r>
              <a:rPr lang="en-IN" altLang="en-US" b="1"/>
              <a:t> interface</a:t>
            </a:r>
            <a:r>
              <a:rPr lang="en-IN" altLang="en-US"/>
              <a:t> &lt;interface_name&gt;{  </a:t>
            </a:r>
          </a:p>
          <a:p>
            <a:r>
              <a:rPr lang="en-IN" altLang="en-US"/>
              <a:t>      </a:t>
            </a:r>
          </a:p>
          <a:p>
            <a:r>
              <a:rPr lang="en-IN" altLang="en-US"/>
              <a:t>        // declare constant fields  </a:t>
            </a:r>
          </a:p>
          <a:p>
            <a:r>
              <a:rPr lang="en-IN" altLang="en-US"/>
              <a:t>       // declare methods that abstract   </a:t>
            </a:r>
          </a:p>
          <a:p>
            <a:r>
              <a:rPr lang="en-IN" altLang="en-US"/>
              <a:t>       // by default.  </a:t>
            </a:r>
          </a:p>
          <a:p>
            <a:r>
              <a:rPr lang="en-IN" altLang="en-US"/>
              <a:t>}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0000" lnSpcReduction="10000"/>
          </a:bodyPr>
          <a:lstStyle/>
          <a:p>
            <a:pPr algn="l"/>
            <a:r>
              <a:rPr lang="en-US" u="sng"/>
              <a:t>Implementing an Interface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Like abstract classes, we cannot create objects of interfaces.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To use an interface, other classes must implement it. We use the </a:t>
            </a:r>
            <a:r>
              <a:rPr lang="en-IN" altLang="en-US"/>
              <a:t>“</a:t>
            </a:r>
            <a:r>
              <a:rPr lang="en-US" b="1"/>
              <a:t>implements</a:t>
            </a:r>
            <a:r>
              <a:rPr lang="en-IN" altLang="en-US" b="1"/>
              <a:t>”</a:t>
            </a:r>
            <a:r>
              <a:rPr lang="en-US"/>
              <a:t> keyword to implement an interface.</a:t>
            </a:r>
          </a:p>
          <a:p>
            <a:pPr algn="l">
              <a:buFont typeface="Arial" panose="020B0604020202020204" pitchFamily="34" charset="0"/>
            </a:pPr>
            <a:endParaRPr lang="en-US"/>
          </a:p>
          <a:p>
            <a:pPr algn="l">
              <a:buFont typeface="Arial" panose="020B0604020202020204" pitchFamily="34" charset="0"/>
            </a:pPr>
            <a:r>
              <a:rPr lang="en-IN" altLang="en-US"/>
              <a:t>Note: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/>
              <a:t>It is similar to class. It is a collection of abstract methods.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/>
              <a:t>Method bodies exist only for default methods and static methods.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/>
              <a:t>An interface may also contain constants, default methods, static methods, and nested types.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/>
              <a:t>all the methods of the interface need to be defined in the class.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/>
              <a:t>cannot instantiate an interface.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altLang="en-US"/>
              <a:t>does not contain any constructors.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107315" y="116840"/>
            <a:ext cx="3672840" cy="11988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</a:rPr>
              <a:t>interface Polygon </a:t>
            </a:r>
          </a:p>
          <a:p>
            <a:r>
              <a:rPr lang="en-IN" altLang="en-US">
                <a:solidFill>
                  <a:schemeClr val="bg1"/>
                </a:solidFill>
              </a:rPr>
              <a:t>{</a:t>
            </a:r>
          </a:p>
          <a:p>
            <a:r>
              <a:rPr lang="en-IN" altLang="en-US">
                <a:solidFill>
                  <a:schemeClr val="bg1"/>
                </a:solidFill>
              </a:rPr>
              <a:t>  void getArea(int length, int breadth);</a:t>
            </a:r>
          </a:p>
          <a:p>
            <a:r>
              <a:rPr lang="en-IN" altLang="en-US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67360" y="1485265"/>
            <a:ext cx="6872605" cy="203009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  <a:sym typeface="+mn-ea"/>
              </a:rPr>
              <a:t>class Rectangle </a:t>
            </a:r>
            <a:r>
              <a:rPr lang="en-IN" altLang="en-US" b="1">
                <a:solidFill>
                  <a:schemeClr val="bg1"/>
                </a:solidFill>
                <a:sym typeface="+mn-ea"/>
              </a:rPr>
              <a:t>implements </a:t>
            </a:r>
            <a:r>
              <a:rPr lang="en-IN" altLang="en-US">
                <a:solidFill>
                  <a:schemeClr val="bg1"/>
                </a:solidFill>
                <a:sym typeface="+mn-ea"/>
              </a:rPr>
              <a:t>Polygon 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{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public void getArea(int length, int breadth) 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{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System.out.println("The area of the rectangle is " + (length * breadth));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}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}</a:t>
            </a:r>
            <a:endParaRPr lang="en-IN" altLang="en-US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15510" y="3717290"/>
            <a:ext cx="3663315" cy="175323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  <a:sym typeface="+mn-ea"/>
              </a:rPr>
              <a:t>class Example{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public static void main(String[] args) {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Rectangle r1 = new Rectangle();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r1.getArea(5, 6);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}</a:t>
            </a:r>
            <a:endParaRPr lang="en-IN" altLang="en-US">
              <a:solidFill>
                <a:schemeClr val="bg1"/>
              </a:solidFill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}</a:t>
            </a:r>
            <a:endParaRPr lang="en-IN" altLang="en-US">
              <a:solidFill>
                <a:schemeClr val="bg1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 rot="20880000">
            <a:off x="323850" y="4458970"/>
            <a:ext cx="3858895" cy="17995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 A class that implements an interface must implement all the methods declared in the interface.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6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en-IN" altLang="en-US" u="sng"/>
              <a:t>The relationship between classes and interfaces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340" y="2997200"/>
            <a:ext cx="4877435" cy="235585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u="sng"/>
              <a:t>Multiple inheritance in Java by interface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85" y="2834640"/>
            <a:ext cx="5131435" cy="206375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39395" y="2020570"/>
            <a:ext cx="4055110" cy="4464685"/>
          </a:xfrm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US"/>
              <a:t>Implementing Multiple Interfaces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643755" y="2057400"/>
            <a:ext cx="3892550" cy="4427855"/>
          </a:xfrm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US"/>
              <a:t>Extending an Interface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interface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67360" y="2853055"/>
            <a:ext cx="2990215" cy="341503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  <a:sym typeface="+mn-ea"/>
              </a:rPr>
              <a:t>interface A {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// members of A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}</a:t>
            </a:r>
          </a:p>
          <a:p>
            <a:endParaRPr lang="en-IN" altLang="en-US">
              <a:solidFill>
                <a:schemeClr val="bg1"/>
              </a:solidFill>
              <a:sym typeface="+mn-ea"/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interface B {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// members of B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}</a:t>
            </a:r>
          </a:p>
          <a:p>
            <a:endParaRPr lang="en-IN" altLang="en-US">
              <a:solidFill>
                <a:schemeClr val="bg1"/>
              </a:solidFill>
              <a:sym typeface="+mn-ea"/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class C implements A, B {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// abstract members of A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// abstract members of B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4831080" y="2997200"/>
            <a:ext cx="3547745" cy="258445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  <a:sym typeface="+mn-ea"/>
              </a:rPr>
              <a:t>interface Line {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// members of Line interface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}</a:t>
            </a:r>
          </a:p>
          <a:p>
            <a:endParaRPr lang="en-IN" altLang="en-US">
              <a:solidFill>
                <a:schemeClr val="bg1"/>
              </a:solidFill>
              <a:sym typeface="+mn-ea"/>
            </a:endParaRP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// extending interface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interface Polygon extends Line {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// members of Polygon interface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// members of Line interface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}</a:t>
            </a:r>
          </a:p>
        </p:txBody>
      </p:sp>
      <p:sp>
        <p:nvSpPr>
          <p:cNvPr id="8" name="Oval Callout 7"/>
          <p:cNvSpPr/>
          <p:nvPr/>
        </p:nvSpPr>
        <p:spPr>
          <a:xfrm rot="420000">
            <a:off x="5610860" y="683260"/>
            <a:ext cx="3504565" cy="190690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if any class implements Polygon, it should provide implementations for all the abstract methods of both Line and Polygon.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  <p:bldP spid="8" grpId="0" animBg="1"/>
      <p:bldP spid="8" grpId="1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/>
          <p:nvPr/>
        </p:nvGraphicFramePr>
        <p:xfrm>
          <a:off x="72390" y="45085"/>
          <a:ext cx="8998585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991600" imgH="546100" progId="Paint.Picture">
                  <p:embed/>
                </p:oleObj>
              </mc:Choice>
              <mc:Fallback>
                <p:oleObj r:id="rId2" imgW="8991600" imgH="54610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390" y="45085"/>
                        <a:ext cx="8998585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/>
          <p:nvPr/>
        </p:nvGraphicFramePr>
        <p:xfrm>
          <a:off x="78740" y="591820"/>
          <a:ext cx="9017635" cy="61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010650" imgH="685800" progId="Paint.Picture">
                  <p:embed/>
                </p:oleObj>
              </mc:Choice>
              <mc:Fallback>
                <p:oleObj r:id="rId4" imgW="9010650" imgH="6858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40" y="591820"/>
                        <a:ext cx="9017635" cy="61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/>
          <p:nvPr/>
        </p:nvGraphicFramePr>
        <p:xfrm>
          <a:off x="107315" y="1125220"/>
          <a:ext cx="8985885" cy="67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8978900" imgH="673100" progId="Paint.Picture">
                  <p:embed/>
                </p:oleObj>
              </mc:Choice>
              <mc:Fallback>
                <p:oleObj r:id="rId6" imgW="8978900" imgH="67310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315" y="1125220"/>
                        <a:ext cx="8985885" cy="673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/>
          <p:nvPr/>
        </p:nvGraphicFramePr>
        <p:xfrm>
          <a:off x="80010" y="1772920"/>
          <a:ext cx="8941435" cy="622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8934450" imgH="622300" progId="Paint.Picture">
                  <p:embed/>
                </p:oleObj>
              </mc:Choice>
              <mc:Fallback>
                <p:oleObj r:id="rId8" imgW="8934450" imgH="622300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010" y="1772920"/>
                        <a:ext cx="8941435" cy="622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/>
          <p:nvPr/>
        </p:nvGraphicFramePr>
        <p:xfrm>
          <a:off x="81915" y="2421890"/>
          <a:ext cx="8954135" cy="66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8947150" imgH="660400" progId="Paint.Picture">
                  <p:embed/>
                </p:oleObj>
              </mc:Choice>
              <mc:Fallback>
                <p:oleObj r:id="rId10" imgW="8947150" imgH="660400" progId="Paint.Picture">
                  <p:embed/>
                  <p:pic>
                    <p:nvPicPr>
                      <p:cNvPr id="0" name="Picture 1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915" y="2421890"/>
                        <a:ext cx="8954135" cy="661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/>
          <p:nvPr/>
        </p:nvGraphicFramePr>
        <p:xfrm>
          <a:off x="104140" y="3082925"/>
          <a:ext cx="8985885" cy="529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8978900" imgH="679450" progId="Paint.Picture">
                  <p:embed/>
                </p:oleObj>
              </mc:Choice>
              <mc:Fallback>
                <p:oleObj r:id="rId12" imgW="8978900" imgH="679450" progId="Paint.Picture">
                  <p:embed/>
                  <p:pic>
                    <p:nvPicPr>
                      <p:cNvPr id="0" name="Picture 1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4140" y="3082925"/>
                        <a:ext cx="8985885" cy="529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/>
          <p:nvPr/>
        </p:nvGraphicFramePr>
        <p:xfrm>
          <a:off x="100965" y="3573145"/>
          <a:ext cx="8928735" cy="654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8921750" imgH="654050" progId="Paint.Picture">
                  <p:embed/>
                </p:oleObj>
              </mc:Choice>
              <mc:Fallback>
                <p:oleObj r:id="rId14" imgW="8921750" imgH="654050" progId="Paint.Picture">
                  <p:embed/>
                  <p:pic>
                    <p:nvPicPr>
                      <p:cNvPr id="0" name="Picture 1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965" y="3573145"/>
                        <a:ext cx="8928735" cy="654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/>
          <p:nvPr/>
        </p:nvGraphicFramePr>
        <p:xfrm>
          <a:off x="129540" y="4149090"/>
          <a:ext cx="8966835" cy="680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8959850" imgH="679450" progId="Paint.Picture">
                  <p:embed/>
                </p:oleObj>
              </mc:Choice>
              <mc:Fallback>
                <p:oleObj r:id="rId16" imgW="8959850" imgH="679450" progId="Paint.Picture">
                  <p:embed/>
                  <p:pic>
                    <p:nvPicPr>
                      <p:cNvPr id="0" name="Picture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9540" y="4149090"/>
                        <a:ext cx="8966835" cy="680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/>
          <p:nvPr/>
        </p:nvGraphicFramePr>
        <p:xfrm>
          <a:off x="107315" y="4725670"/>
          <a:ext cx="8922385" cy="70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8915400" imgH="704850" progId="Paint.Picture">
                  <p:embed/>
                </p:oleObj>
              </mc:Choice>
              <mc:Fallback>
                <p:oleObj r:id="rId18" imgW="8915400" imgH="704850" progId="Paint.Picture">
                  <p:embed/>
                  <p:pic>
                    <p:nvPicPr>
                      <p:cNvPr id="0" name="Picture 2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7315" y="4725670"/>
                        <a:ext cx="8922385" cy="70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/>
          <p:nvPr/>
        </p:nvGraphicFramePr>
        <p:xfrm>
          <a:off x="116840" y="5431155"/>
          <a:ext cx="8954135" cy="1194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8947150" imgH="1193800" progId="Paint.Picture">
                  <p:embed/>
                </p:oleObj>
              </mc:Choice>
              <mc:Fallback>
                <p:oleObj r:id="rId20" imgW="8947150" imgH="1193800" progId="Paint.Picture">
                  <p:embed/>
                  <p:pic>
                    <p:nvPicPr>
                      <p:cNvPr id="0" name="Picture 2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6840" y="5431155"/>
                        <a:ext cx="8954135" cy="1194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8F9546-264C-4D5A-ABA0-80F75735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en-IN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1D6B71-3154-43FE-B005-BB75F5A6A6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496943" cy="4824536"/>
          </a:xfrm>
        </p:spPr>
      </p:pic>
    </p:spTree>
    <p:extLst>
      <p:ext uri="{BB962C8B-B14F-4D97-AF65-F5344CB8AC3E}">
        <p14:creationId xmlns:p14="http://schemas.microsoft.com/office/powerpoint/2010/main" val="394312898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</a:t>
            </a:r>
            <a:r>
              <a:rPr lang="en-IN" altLang="en-US" sz="3200" dirty="0"/>
              <a:t>4</a:t>
            </a:r>
            <a:r>
              <a:rPr lang="en-IN" sz="3200" dirty="0"/>
              <a:t>:</a:t>
            </a:r>
            <a:r>
              <a:rPr lang="en-US" altLang="en-IN" sz="3200" dirty="0"/>
              <a:t> </a:t>
            </a:r>
            <a:r>
              <a:rPr lang="en-IN" altLang="en-US" sz="3200" dirty="0"/>
              <a:t>Object class</a:t>
            </a:r>
            <a:endParaRPr lang="en-IN" sz="3200" dirty="0">
              <a:sym typeface="+mn-ea"/>
            </a:endParaRP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The Object class is the parent class of all the classes in java by default</a:t>
            </a:r>
          </a:p>
          <a:p>
            <a:pPr algn="l"/>
            <a:r>
              <a:rPr lang="en-US"/>
              <a:t>Object class is present in java.lang package</a:t>
            </a:r>
          </a:p>
          <a:p>
            <a:pPr algn="l"/>
            <a:r>
              <a:rPr lang="en-US"/>
              <a:t>If a Class does not extend any other class then it is direct child class of Object and if extends other class then it is an indirectly derived</a:t>
            </a:r>
          </a:p>
          <a:p>
            <a:pPr algn="l"/>
            <a:r>
              <a:rPr lang="en-US"/>
              <a:t>The Object class provides some common behaviors to all the objects such as object can be compared, object can be cloned, object can be notified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object class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12495" y="4713605"/>
            <a:ext cx="2574925" cy="9220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/>
              <a:t>String toString()</a:t>
            </a:r>
          </a:p>
          <a:p>
            <a:pPr algn="l"/>
            <a:r>
              <a:rPr lang="en-IN" altLang="en-US"/>
              <a:t>boolean equals(Object obj)</a:t>
            </a:r>
          </a:p>
          <a:p>
            <a:pPr algn="l"/>
            <a:r>
              <a:rPr lang="en-IN" altLang="en-US"/>
              <a:t>int hashCode()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707765" y="4725670"/>
            <a:ext cx="1536700" cy="9220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/>
              <a:t>Object clone()</a:t>
            </a:r>
          </a:p>
          <a:p>
            <a:pPr algn="l"/>
            <a:r>
              <a:rPr lang="en-IN" altLang="en-US"/>
              <a:t>void finalize() </a:t>
            </a:r>
          </a:p>
          <a:p>
            <a:pPr algn="l"/>
            <a:r>
              <a:rPr lang="en-IN" altLang="en-US"/>
              <a:t>class getclasss()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579745" y="4797425"/>
            <a:ext cx="1539875" cy="9220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/>
              <a:t>void wait()</a:t>
            </a:r>
          </a:p>
          <a:p>
            <a:pPr algn="l"/>
            <a:r>
              <a:rPr lang="en-IN" altLang="en-US"/>
              <a:t>void  notify()</a:t>
            </a:r>
          </a:p>
          <a:p>
            <a:pPr algn="l"/>
            <a:r>
              <a:rPr lang="en-IN" altLang="en-US"/>
              <a:t>void notifyAll()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It</a:t>
            </a:r>
            <a:r>
              <a:rPr lang="en-IN" altLang="en-US"/>
              <a:t> is</a:t>
            </a:r>
            <a:r>
              <a:rPr lang="en-US"/>
              <a:t> used to compare the two objects dynamically.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US"/>
              <a:t>This method returns true if this object is the same as the obj argument; false otherwise.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equals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339340" y="2565400"/>
            <a:ext cx="3405505" cy="64516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/>
              <a:t>Syntax:</a:t>
            </a:r>
          </a:p>
          <a:p>
            <a:pPr algn="l"/>
            <a:r>
              <a:rPr lang="en-IN" altLang="en-US"/>
              <a:t>    public boolean equals(Object obj)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/>
              <a:t>The object cloning is a way to create exact copy of an object.</a:t>
            </a:r>
          </a:p>
          <a:p>
            <a:pPr algn="l"/>
            <a:r>
              <a:rPr lang="en-US"/>
              <a:t>The clone() method of Object class is used to clone an object.</a:t>
            </a:r>
          </a:p>
          <a:p>
            <a:pPr algn="l"/>
            <a:r>
              <a:rPr lang="en-US"/>
              <a:t>The java.lang.Cloneable interface must be implemented by the class whose object clone we want to create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IN" altLang="en-US">
                <a:sym typeface="+mn-ea"/>
              </a:rPr>
              <a:t>Advantages:</a:t>
            </a:r>
            <a:endParaRPr lang="en-I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easy way of copying objects</a:t>
            </a:r>
            <a:endParaRPr lang="en-I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don't need to write lengthy and repetitive codes. </a:t>
            </a:r>
            <a:endParaRPr lang="en-IN" altLang="en-US"/>
          </a:p>
          <a:p>
            <a:pPr algn="l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Object cloning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763395" y="3645535"/>
            <a:ext cx="5918200" cy="64516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/>
              <a:t>Syntax:</a:t>
            </a:r>
          </a:p>
          <a:p>
            <a:pPr algn="l"/>
            <a:r>
              <a:rPr lang="en-IN" altLang="en-US"/>
              <a:t>protected Object clone() throws CloneNotSupportedException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107315" y="116840"/>
            <a:ext cx="5670550" cy="673925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</a:rPr>
              <a:t>class Student implements Cloneable{  </a:t>
            </a:r>
          </a:p>
          <a:p>
            <a:r>
              <a:rPr lang="en-IN" altLang="en-US">
                <a:solidFill>
                  <a:schemeClr val="bg1"/>
                </a:solidFill>
              </a:rPr>
              <a:t>int rollno;  </a:t>
            </a:r>
          </a:p>
          <a:p>
            <a:r>
              <a:rPr lang="en-IN" altLang="en-US">
                <a:solidFill>
                  <a:schemeClr val="bg1"/>
                </a:solidFill>
              </a:rPr>
              <a:t>String name;  </a:t>
            </a:r>
          </a:p>
          <a:p>
            <a:r>
              <a:rPr lang="en-IN" altLang="en-US">
                <a:solidFill>
                  <a:schemeClr val="bg1"/>
                </a:solidFill>
              </a:rPr>
              <a:t>  </a:t>
            </a:r>
          </a:p>
          <a:p>
            <a:r>
              <a:rPr lang="en-IN" altLang="en-US">
                <a:solidFill>
                  <a:schemeClr val="bg1"/>
                </a:solidFill>
              </a:rPr>
              <a:t>Student(int rollno,String name){  </a:t>
            </a:r>
          </a:p>
          <a:p>
            <a:r>
              <a:rPr lang="en-IN" altLang="en-US">
                <a:solidFill>
                  <a:schemeClr val="bg1"/>
                </a:solidFill>
              </a:rPr>
              <a:t>this.rollno=rollno;  </a:t>
            </a:r>
          </a:p>
          <a:p>
            <a:r>
              <a:rPr lang="en-IN" altLang="en-US">
                <a:solidFill>
                  <a:schemeClr val="bg1"/>
                </a:solidFill>
              </a:rPr>
              <a:t>this.name=name;  </a:t>
            </a:r>
          </a:p>
          <a:p>
            <a:r>
              <a:rPr lang="en-IN" altLang="en-US">
                <a:solidFill>
                  <a:schemeClr val="bg1"/>
                </a:solidFill>
              </a:rPr>
              <a:t>}  </a:t>
            </a:r>
          </a:p>
          <a:p>
            <a:r>
              <a:rPr lang="en-IN" altLang="en-US">
                <a:solidFill>
                  <a:schemeClr val="bg1"/>
                </a:solidFill>
              </a:rPr>
              <a:t>public Object clone()throws CloneNotSupportedException{  </a:t>
            </a:r>
          </a:p>
          <a:p>
            <a:r>
              <a:rPr lang="en-IN" altLang="en-US">
                <a:solidFill>
                  <a:schemeClr val="bg1"/>
                </a:solidFill>
              </a:rPr>
              <a:t>return super.clone();  </a:t>
            </a:r>
          </a:p>
          <a:p>
            <a:r>
              <a:rPr lang="en-IN" altLang="en-US">
                <a:solidFill>
                  <a:schemeClr val="bg1"/>
                </a:solidFill>
              </a:rPr>
              <a:t>}  </a:t>
            </a:r>
          </a:p>
          <a:p>
            <a:r>
              <a:rPr lang="en-IN" altLang="en-US">
                <a:solidFill>
                  <a:schemeClr val="bg1"/>
                </a:solidFill>
              </a:rPr>
              <a:t>public static void main(String args[]){  </a:t>
            </a:r>
          </a:p>
          <a:p>
            <a:r>
              <a:rPr lang="en-IN" altLang="en-US">
                <a:solidFill>
                  <a:schemeClr val="bg1"/>
                </a:solidFill>
              </a:rPr>
              <a:t>try{  </a:t>
            </a:r>
          </a:p>
          <a:p>
            <a:r>
              <a:rPr lang="en-IN" altLang="en-US">
                <a:solidFill>
                  <a:schemeClr val="bg1"/>
                </a:solidFill>
              </a:rPr>
              <a:t>Student s1=new Student(101,"amit");  </a:t>
            </a:r>
          </a:p>
          <a:p>
            <a:r>
              <a:rPr lang="en-IN" altLang="en-US">
                <a:solidFill>
                  <a:schemeClr val="bg1"/>
                </a:solidFill>
              </a:rPr>
              <a:t>  </a:t>
            </a:r>
          </a:p>
          <a:p>
            <a:r>
              <a:rPr lang="en-IN" altLang="en-US">
                <a:solidFill>
                  <a:schemeClr val="bg1"/>
                </a:solidFill>
              </a:rPr>
              <a:t>Student s2=(Student)s1.clone();  </a:t>
            </a:r>
          </a:p>
          <a:p>
            <a:r>
              <a:rPr lang="en-IN" altLang="en-US">
                <a:solidFill>
                  <a:schemeClr val="bg1"/>
                </a:solidFill>
              </a:rPr>
              <a:t>  </a:t>
            </a:r>
          </a:p>
          <a:p>
            <a:r>
              <a:rPr lang="en-IN" altLang="en-US">
                <a:solidFill>
                  <a:schemeClr val="bg1"/>
                </a:solidFill>
              </a:rPr>
              <a:t>System.out.println(s1.rollno+" "+s1.name);  </a:t>
            </a:r>
          </a:p>
          <a:p>
            <a:r>
              <a:rPr lang="en-IN" altLang="en-US">
                <a:solidFill>
                  <a:schemeClr val="bg1"/>
                </a:solidFill>
              </a:rPr>
              <a:t>System.out.println(s2.rollno+" "+s2.name);  </a:t>
            </a:r>
          </a:p>
          <a:p>
            <a:r>
              <a:rPr lang="en-IN" altLang="en-US">
                <a:solidFill>
                  <a:schemeClr val="bg1"/>
                </a:solidFill>
              </a:rPr>
              <a:t>  </a:t>
            </a:r>
          </a:p>
          <a:p>
            <a:r>
              <a:rPr lang="en-IN" altLang="en-US">
                <a:solidFill>
                  <a:schemeClr val="bg1"/>
                </a:solidFill>
              </a:rPr>
              <a:t>}</a:t>
            </a:r>
          </a:p>
          <a:p>
            <a:r>
              <a:rPr lang="en-IN" altLang="en-US">
                <a:solidFill>
                  <a:schemeClr val="bg1"/>
                </a:solidFill>
              </a:rPr>
              <a:t>catch(CloneNotSupportedException c){}    </a:t>
            </a:r>
          </a:p>
          <a:p>
            <a:r>
              <a:rPr lang="en-IN" altLang="en-US">
                <a:solidFill>
                  <a:schemeClr val="bg1"/>
                </a:solidFill>
              </a:rPr>
              <a:t>}  </a:t>
            </a:r>
          </a:p>
          <a:p>
            <a:r>
              <a:rPr lang="en-IN" altLang="en-US">
                <a:solidFill>
                  <a:schemeClr val="bg1"/>
                </a:solidFill>
              </a:rPr>
              <a:t>}  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012180" y="1845310"/>
            <a:ext cx="2937510" cy="150939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Output: </a:t>
            </a:r>
          </a:p>
          <a:p>
            <a:pPr algn="ctr"/>
            <a:r>
              <a:rPr lang="en-IN" altLang="en-US"/>
              <a:t>       101 amit</a:t>
            </a:r>
          </a:p>
          <a:p>
            <a:pPr algn="ctr"/>
            <a:r>
              <a:rPr lang="en-IN" altLang="en-US"/>
              <a:t>       101 amit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8" grpId="0" animBg="1"/>
      <p:bldP spid="8" grpId="1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Reflection is an API which is used to examine or modify the behavior of methods, classes, interfaces at runtime.</a:t>
            </a:r>
          </a:p>
          <a:p>
            <a:pPr algn="l"/>
            <a:r>
              <a:rPr lang="en-IN" altLang="en-US"/>
              <a:t>There is a class in Java named “Class” that keeps all the information about objects and classes at runtime. </a:t>
            </a:r>
          </a:p>
          <a:p>
            <a:pPr algn="l"/>
            <a:r>
              <a:rPr lang="en-IN" altLang="en-US"/>
              <a:t>The object of “Class” can be used to perform reflection.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Steps: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create an object of Class.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using the object we can call various methods to get information about methods, fields, and constructors present in a class.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Reflection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Reflection can be used to get information about –</a:t>
            </a:r>
          </a:p>
          <a:p>
            <a:pPr algn="l"/>
            <a:endParaRPr lang="en-US"/>
          </a:p>
          <a:p>
            <a:pPr algn="l"/>
            <a:r>
              <a:rPr lang="en-US"/>
              <a:t>Class The </a:t>
            </a:r>
            <a:r>
              <a:rPr lang="en-US" b="1"/>
              <a:t>getClass()</a:t>
            </a:r>
            <a:r>
              <a:rPr lang="en-US"/>
              <a:t> method is used to get the name of the class to which an object belongs.</a:t>
            </a:r>
          </a:p>
          <a:p>
            <a:pPr algn="l"/>
            <a:r>
              <a:rPr lang="en-US"/>
              <a:t>Constructors The </a:t>
            </a:r>
            <a:r>
              <a:rPr lang="en-US" b="1"/>
              <a:t>getConstructors()</a:t>
            </a:r>
            <a:r>
              <a:rPr lang="en-US"/>
              <a:t> method is used to get the public constructors of the class to which an object belongs.</a:t>
            </a:r>
          </a:p>
          <a:p>
            <a:pPr algn="l"/>
            <a:r>
              <a:rPr lang="en-US"/>
              <a:t>Methods The </a:t>
            </a:r>
            <a:r>
              <a:rPr lang="en-US" b="1"/>
              <a:t>getMethods() </a:t>
            </a:r>
            <a:r>
              <a:rPr lang="en-US"/>
              <a:t>method is used to get the public methods of the class to which an objects belongs.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Reflection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/>
          <p:nvPr/>
        </p:nvSpPr>
        <p:spPr>
          <a:xfrm>
            <a:off x="107315" y="116840"/>
            <a:ext cx="4444365" cy="313817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</a:rPr>
              <a:t>import java.lang.reflect.Method; </a:t>
            </a:r>
          </a:p>
          <a:p>
            <a:r>
              <a:rPr lang="en-IN" altLang="en-US">
                <a:solidFill>
                  <a:schemeClr val="bg1"/>
                </a:solidFill>
              </a:rPr>
              <a:t>import java.lang.reflect.Field; </a:t>
            </a:r>
          </a:p>
          <a:p>
            <a:r>
              <a:rPr lang="en-IN" altLang="en-US">
                <a:solidFill>
                  <a:schemeClr val="bg1"/>
                </a:solidFill>
              </a:rPr>
              <a:t>import java.lang.reflect.Constructor; </a:t>
            </a:r>
          </a:p>
          <a:p>
            <a:r>
              <a:rPr lang="en-IN" altLang="en-US">
                <a:solidFill>
                  <a:schemeClr val="bg1"/>
                </a:solidFill>
              </a:rPr>
              <a:t>class Test </a:t>
            </a:r>
          </a:p>
          <a:p>
            <a:r>
              <a:rPr lang="en-IN" altLang="en-US">
                <a:solidFill>
                  <a:schemeClr val="bg1"/>
                </a:solidFill>
              </a:rPr>
              <a:t>{ </a:t>
            </a:r>
          </a:p>
          <a:p>
            <a:r>
              <a:rPr lang="en-IN" altLang="en-US">
                <a:solidFill>
                  <a:schemeClr val="bg1"/>
                </a:solidFill>
              </a:rPr>
              <a:t>     private String s; </a:t>
            </a:r>
          </a:p>
          <a:p>
            <a:r>
              <a:rPr lang="en-IN" altLang="en-US">
                <a:solidFill>
                  <a:schemeClr val="bg1"/>
                </a:solidFill>
              </a:rPr>
              <a:t>     public Test()  {  s = "GeeksforGeeks"; } </a:t>
            </a:r>
          </a:p>
          <a:p>
            <a:r>
              <a:rPr lang="en-IN" altLang="en-US">
                <a:solidFill>
                  <a:schemeClr val="bg1"/>
                </a:solidFill>
              </a:rPr>
              <a:t>      public void method1()  { </a:t>
            </a:r>
          </a:p>
          <a:p>
            <a:r>
              <a:rPr lang="en-IN" altLang="en-US">
                <a:solidFill>
                  <a:schemeClr val="bg1"/>
                </a:solidFill>
              </a:rPr>
              <a:t>        System.out.println("The string is " + s); </a:t>
            </a:r>
          </a:p>
          <a:p>
            <a:r>
              <a:rPr lang="en-IN" altLang="en-US">
                <a:solidFill>
                  <a:schemeClr val="bg1"/>
                </a:solidFill>
              </a:rPr>
              <a:t>    } </a:t>
            </a:r>
          </a:p>
          <a:p>
            <a:r>
              <a:rPr lang="en-IN" altLang="en-US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5147945" y="2781300"/>
            <a:ext cx="4349750" cy="268859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/>
              <a:t>Outpt: </a:t>
            </a:r>
          </a:p>
          <a:p>
            <a:pPr algn="l"/>
            <a:r>
              <a:rPr lang="en-IN" altLang="en-US"/>
              <a:t>The name of class is Test</a:t>
            </a:r>
          </a:p>
          <a:p>
            <a:pPr algn="l"/>
            <a:r>
              <a:rPr lang="en-IN" altLang="en-US"/>
              <a:t>The name of constructor is Test</a:t>
            </a:r>
          </a:p>
          <a:p>
            <a:pPr algn="l"/>
            <a:r>
              <a:rPr lang="en-IN" altLang="en-US"/>
              <a:t>The public methods of class are : </a:t>
            </a:r>
          </a:p>
          <a:p>
            <a:pPr algn="l"/>
            <a:r>
              <a:rPr lang="en-IN" altLang="en-US"/>
              <a:t>method1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4643755" y="116840"/>
            <a:ext cx="4353560" cy="230695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  <a:sym typeface="+mn-ea"/>
              </a:rPr>
              <a:t>  System.out.println("The name of constructor is " + </a:t>
            </a:r>
            <a:r>
              <a:rPr lang="en-IN" altLang="en-US">
                <a:solidFill>
                  <a:srgbClr val="FF0000"/>
                </a:solidFill>
                <a:sym typeface="+mn-ea"/>
              </a:rPr>
              <a:t>constructor.getName()</a:t>
            </a:r>
            <a:r>
              <a:rPr lang="en-IN" altLang="en-US">
                <a:solidFill>
                  <a:schemeClr val="bg1"/>
                </a:solidFill>
                <a:sym typeface="+mn-ea"/>
              </a:rPr>
              <a:t>);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   System.out.println("The public methods of class are : ");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    Method[] methods = cls.getMethods();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   System.out.println(method.getName());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}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}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0" y="3501390"/>
            <a:ext cx="5097145" cy="286131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>
                <a:solidFill>
                  <a:schemeClr val="bg1"/>
                </a:solidFill>
                <a:sym typeface="+mn-ea"/>
              </a:rPr>
              <a:t>class Demo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{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public static void main(String args[]) throws Exception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{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    Test obj = new Test();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     Class cls = obj.getClass();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    System.out.println("The name of class is " + </a:t>
            </a:r>
            <a:r>
              <a:rPr lang="en-IN" altLang="en-US">
                <a:solidFill>
                  <a:srgbClr val="FF0000"/>
                </a:solidFill>
                <a:sym typeface="+mn-ea"/>
              </a:rPr>
              <a:t>cls.getName()</a:t>
            </a:r>
            <a:r>
              <a:rPr lang="en-IN" altLang="en-US">
                <a:solidFill>
                  <a:schemeClr val="bg1"/>
                </a:solidFill>
                <a:sym typeface="+mn-ea"/>
              </a:rPr>
              <a:t>); </a:t>
            </a:r>
          </a:p>
          <a:p>
            <a:r>
              <a:rPr lang="en-IN" altLang="en-US">
                <a:solidFill>
                  <a:schemeClr val="bg1"/>
                </a:solidFill>
                <a:sym typeface="+mn-ea"/>
              </a:rPr>
              <a:t>        Constructor constructor = </a:t>
            </a:r>
            <a:r>
              <a:rPr lang="en-IN" altLang="en-US">
                <a:solidFill>
                  <a:srgbClr val="FF0000"/>
                </a:solidFill>
                <a:sym typeface="+mn-ea"/>
              </a:rPr>
              <a:t>cls.getConstructor()</a:t>
            </a:r>
            <a:r>
              <a:rPr lang="en-IN" altLang="en-US">
                <a:solidFill>
                  <a:schemeClr val="bg1"/>
                </a:solidFill>
                <a:sym typeface="+mn-ea"/>
              </a:rPr>
              <a:t>; 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8" grpId="0" bldLvl="0" animBg="1"/>
      <p:bldP spid="8" grpId="1" animBg="1"/>
      <p:bldP spid="3" grpId="0" bldLvl="0" animBg="1"/>
      <p:bldP spid="3" grpId="1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35</a:t>
            </a:r>
            <a:r>
              <a:rPr lang="en-IN" sz="3200" dirty="0"/>
              <a:t>:</a:t>
            </a:r>
            <a:r>
              <a:rPr lang="en-US" altLang="en-IN" sz="3200" dirty="0"/>
              <a:t> Packages</a:t>
            </a:r>
            <a:endParaRPr lang="en-IN" sz="3200" dirty="0">
              <a:sym typeface="+mn-ea"/>
            </a:endParaRP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A Package can be defined as a grouping of related types (classes, interfaces, enumerations and annotations)</a:t>
            </a:r>
          </a:p>
          <a:p>
            <a:pPr algn="l"/>
            <a:r>
              <a:rPr lang="en-US"/>
              <a:t>Packages are used for: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Preventing naming conflicts.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Making searching/locating and usage of classes, interfaces, enumerations  easier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Providing controlled access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Packages can be considered as data encapsulation (or data-hiding).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Packages</a:t>
            </a:r>
            <a:endParaRPr lang="en-US"/>
          </a:p>
        </p:txBody>
      </p:sp>
      <p:sp>
        <p:nvSpPr>
          <p:cNvPr id="5" name="Cloud Callout 4"/>
          <p:cNvSpPr/>
          <p:nvPr/>
        </p:nvSpPr>
        <p:spPr>
          <a:xfrm rot="420000">
            <a:off x="5795645" y="4910455"/>
            <a:ext cx="2957830" cy="142303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Package names and directory structure are closely related.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Inheritance</a:t>
            </a:r>
            <a:r>
              <a:rPr lang="en-US" sz="2800" dirty="0"/>
              <a:t> can be defined as the process where one class acquires the properties (methods and fields) of another class.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Packages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92275" y="2020570"/>
            <a:ext cx="5758180" cy="407543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/>
              <a:t>These packages consist of a large number of classes which are a part of Java API.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 java.lang: Contains language support classes(e.g classed which defines primitive data types, math operations). This package is automatically imported.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 java.io: Contains classed for supporting input / output operations.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 java.util: Contains utility classes which implement data structures like Linked List, Dictionary and support ; for Date / Time operations.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java.applet: Contains classes for creating Applets.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java.awt: Contain classes for implementing the components for graphical user interfaces (like button , ;menus etc).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 java.net: Contain classes for supporting networking operations.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Packages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uild="p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43684"/>
            <a:ext cx="8229600" cy="4075176"/>
          </a:xfrm>
        </p:spPr>
        <p:txBody>
          <a:bodyPr/>
          <a:lstStyle/>
          <a:p>
            <a:pPr algn="l"/>
            <a:r>
              <a:rPr lang="en-US"/>
              <a:t>These are the packages that are defined by the user.</a:t>
            </a:r>
          </a:p>
          <a:p>
            <a:pPr algn="l"/>
            <a:r>
              <a:rPr lang="en-US" u="sng"/>
              <a:t>Creating a Package: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 choose a name for the 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include a “</a:t>
            </a:r>
            <a:r>
              <a:rPr lang="en-US" b="1"/>
              <a:t>package</a:t>
            </a:r>
            <a:r>
              <a:rPr lang="en-US"/>
              <a:t>” statement along with that name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The package statement should be the first line in the source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There can be only one package statement in each source file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User-defined packages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07315" y="4869180"/>
            <a:ext cx="3642995" cy="70675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Syntax:</a:t>
            </a:r>
          </a:p>
          <a:p>
            <a:r>
              <a:rPr lang="en-US" sz="2000"/>
              <a:t>           package package_name;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363845" y="189230"/>
            <a:ext cx="3705225" cy="235077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It is a good practice to use names of packages with lower case letters to avoid any conflicts with the names of classes and interfaces.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24300" y="4533265"/>
            <a:ext cx="5098415" cy="224536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Example:</a:t>
            </a:r>
          </a:p>
          <a:p>
            <a:r>
              <a:rPr lang="en-US" sz="2000"/>
              <a:t>        package mypack;  </a:t>
            </a:r>
          </a:p>
          <a:p>
            <a:r>
              <a:rPr lang="en-US" sz="2000"/>
              <a:t>        public class Simple{  </a:t>
            </a:r>
          </a:p>
          <a:p>
            <a:r>
              <a:rPr lang="en-US" sz="2000"/>
              <a:t>        public static void main(String args[]){  </a:t>
            </a:r>
          </a:p>
          <a:p>
            <a:r>
              <a:rPr lang="en-US" sz="2000"/>
              <a:t>          System.out.println("Welcome to package");  </a:t>
            </a:r>
          </a:p>
          <a:p>
            <a:r>
              <a:rPr lang="en-US" sz="2000"/>
              <a:t>       }  </a:t>
            </a:r>
          </a:p>
          <a:p>
            <a:r>
              <a:rPr lang="en-US" sz="2000"/>
              <a:t>      }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u="sng"/>
              <a:t>compile java package</a:t>
            </a:r>
          </a:p>
          <a:p>
            <a:pPr algn="l"/>
            <a:endParaRPr lang="en-US" u="sng"/>
          </a:p>
          <a:p>
            <a:pPr algn="l"/>
            <a:endParaRPr lang="en-US" u="sng"/>
          </a:p>
          <a:p>
            <a:pPr algn="l"/>
            <a:endParaRPr lang="en-US" u="sng"/>
          </a:p>
          <a:p>
            <a:pPr algn="l"/>
            <a:endParaRPr lang="en-US" u="sng"/>
          </a:p>
          <a:p>
            <a:pPr algn="l"/>
            <a:r>
              <a:rPr lang="en-US" u="sng"/>
              <a:t>run java package program</a:t>
            </a:r>
          </a:p>
          <a:p>
            <a:pPr algn="l"/>
            <a:r>
              <a:rPr lang="en-US"/>
              <a:t>You need to use fully qualified name</a:t>
            </a:r>
          </a:p>
          <a:p>
            <a:pPr algn="l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User-defined packages</a:t>
            </a:r>
            <a:endParaRPr lang="en-IN" altLang="en-US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51460" y="2637155"/>
            <a:ext cx="3930015" cy="70675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Syntax:</a:t>
            </a:r>
          </a:p>
          <a:p>
            <a:r>
              <a:rPr lang="en-US" sz="2000"/>
              <a:t>          javac -d directory javafilename  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643755" y="2637155"/>
            <a:ext cx="2999740" cy="70675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Example:</a:t>
            </a:r>
          </a:p>
          <a:p>
            <a:r>
              <a:rPr lang="en-US" sz="2000"/>
              <a:t>          javac -d . Simple.java  </a:t>
            </a:r>
          </a:p>
        </p:txBody>
      </p:sp>
      <p:sp>
        <p:nvSpPr>
          <p:cNvPr id="7" name="Vertical Scroll 6"/>
          <p:cNvSpPr/>
          <p:nvPr/>
        </p:nvSpPr>
        <p:spPr>
          <a:xfrm>
            <a:off x="6443980" y="3645535"/>
            <a:ext cx="2751455" cy="1766570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 -d switch specifies the destination where to put the generated class file.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331595" y="5085715"/>
            <a:ext cx="2849880" cy="70675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Example:</a:t>
            </a:r>
          </a:p>
          <a:p>
            <a:r>
              <a:rPr lang="en-US" sz="2000"/>
              <a:t>          java mypack.Simple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three ways to access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/>
              <a:t>import package.*;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/>
              <a:t>import package.classname;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/>
              <a:t>fully qualified name.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 package from another package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sz="2400" b="1" u="sng">
                <a:sym typeface="+mn-ea"/>
              </a:rPr>
              <a:t>import package.*;</a:t>
            </a:r>
            <a:endParaRPr lang="en-US" sz="2400" b="1" u="sng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 b="1"/>
              <a:t>“i</a:t>
            </a:r>
            <a:r>
              <a:rPr lang="en-US" b="1"/>
              <a:t>mport</a:t>
            </a:r>
            <a:r>
              <a:rPr lang="en-IN" altLang="en-US" b="1"/>
              <a:t>”</a:t>
            </a:r>
            <a:r>
              <a:rPr lang="en-US"/>
              <a:t> keyword is used to make the classes and interface of another package accessible to the current package.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A</a:t>
            </a:r>
            <a:r>
              <a:rPr lang="en-US"/>
              <a:t>ll the classes and interfaces of this package will be accessible but not subpackages.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access package from another package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79070" y="189230"/>
            <a:ext cx="4648835" cy="1198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/>
              <a:t>package pack;  </a:t>
            </a:r>
          </a:p>
          <a:p>
            <a:pPr algn="l"/>
            <a:r>
              <a:rPr lang="en-US"/>
              <a:t>public class A{  </a:t>
            </a:r>
          </a:p>
          <a:p>
            <a:pPr algn="l"/>
            <a:r>
              <a:rPr lang="en-US"/>
              <a:t>  public void msg(){System.out.println("Hello");}  </a:t>
            </a:r>
          </a:p>
          <a:p>
            <a:pPr algn="l"/>
            <a:r>
              <a:rPr lang="en-US"/>
              <a:t>}  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4283710" y="45085"/>
            <a:ext cx="2023745" cy="61404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save as: A.java 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79070" y="1629410"/>
            <a:ext cx="3710305" cy="286131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/>
              <a:t>package mypack;  </a:t>
            </a:r>
          </a:p>
          <a:p>
            <a:pPr algn="l"/>
            <a:endParaRPr lang="en-US"/>
          </a:p>
          <a:p>
            <a:pPr algn="l"/>
            <a:r>
              <a:rPr lang="en-US"/>
              <a:t>import pack.*;  </a:t>
            </a:r>
          </a:p>
          <a:p>
            <a:pPr algn="l"/>
            <a:r>
              <a:rPr lang="en-US"/>
              <a:t>  </a:t>
            </a:r>
          </a:p>
          <a:p>
            <a:pPr algn="l"/>
            <a:r>
              <a:rPr lang="en-US"/>
              <a:t>class B{  </a:t>
            </a:r>
          </a:p>
          <a:p>
            <a:pPr algn="l"/>
            <a:r>
              <a:rPr lang="en-US"/>
              <a:t>  public static void main(String args[]){  </a:t>
            </a:r>
          </a:p>
          <a:p>
            <a:pPr algn="l"/>
            <a:r>
              <a:rPr lang="en-US"/>
              <a:t>   A obj = new A();  </a:t>
            </a:r>
          </a:p>
          <a:p>
            <a:pPr algn="l"/>
            <a:r>
              <a:rPr lang="en-US"/>
              <a:t>   obj.msg();  </a:t>
            </a:r>
          </a:p>
          <a:p>
            <a:pPr algn="l"/>
            <a:r>
              <a:rPr lang="en-US"/>
              <a:t>  }  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" name="Flowchart: Terminator 7"/>
          <p:cNvSpPr/>
          <p:nvPr/>
        </p:nvSpPr>
        <p:spPr>
          <a:xfrm>
            <a:off x="179070" y="2205355"/>
            <a:ext cx="1656715" cy="360045"/>
          </a:xfrm>
          <a:prstGeom prst="flowChartTerminator">
            <a:avLst/>
          </a:prstGeom>
          <a:solidFill>
            <a:schemeClr val="tx2">
              <a:lumMod val="75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Callout 8"/>
          <p:cNvSpPr/>
          <p:nvPr/>
        </p:nvSpPr>
        <p:spPr>
          <a:xfrm>
            <a:off x="3275330" y="1701165"/>
            <a:ext cx="2023745" cy="61404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save as: B.java  </a:t>
            </a:r>
          </a:p>
        </p:txBody>
      </p:sp>
      <p:sp>
        <p:nvSpPr>
          <p:cNvPr id="11" name="Vertical Scroll 10"/>
          <p:cNvSpPr/>
          <p:nvPr/>
        </p:nvSpPr>
        <p:spPr>
          <a:xfrm>
            <a:off x="4932045" y="3435350"/>
            <a:ext cx="2751455" cy="19767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 b="1"/>
              <a:t>Output:</a:t>
            </a:r>
          </a:p>
          <a:p>
            <a:pPr algn="l"/>
            <a:r>
              <a:rPr lang="en-IN" altLang="en-US"/>
              <a:t>javac -d . A.java</a:t>
            </a:r>
          </a:p>
          <a:p>
            <a:pPr algn="l"/>
            <a:r>
              <a:rPr lang="en-IN" altLang="en-US"/>
              <a:t>javac -d . B.java</a:t>
            </a:r>
          </a:p>
          <a:p>
            <a:pPr algn="l"/>
            <a:r>
              <a:rPr lang="en-IN" altLang="en-US"/>
              <a:t>java mypack.B</a:t>
            </a:r>
          </a:p>
          <a:p>
            <a:pPr algn="l"/>
            <a:r>
              <a:rPr lang="en-IN" altLang="en-US"/>
              <a:t>Hello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</a:pPr>
            <a:r>
              <a:rPr lang="en-US" sz="2400" b="1" u="sng">
                <a:sym typeface="+mn-ea"/>
              </a:rPr>
              <a:t>import package.classname</a:t>
            </a:r>
            <a:r>
              <a:rPr lang="en-IN" altLang="en-US" sz="2400" b="1" u="sng">
                <a:sym typeface="+mn-ea"/>
              </a:rPr>
              <a:t>;</a:t>
            </a:r>
            <a:endParaRPr lang="en-US" sz="2400" b="1" u="sng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 b="1"/>
              <a:t>“i</a:t>
            </a:r>
            <a:r>
              <a:rPr lang="en-US" b="1"/>
              <a:t>mport</a:t>
            </a:r>
            <a:r>
              <a:rPr lang="en-IN" altLang="en-US" b="1"/>
              <a:t>”</a:t>
            </a:r>
            <a:r>
              <a:rPr lang="en-US"/>
              <a:t> keyword is used to make the classes and interface of another package accessible to the current package.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t>only declared class of this package will be accessible.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access package from another package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79070" y="189230"/>
            <a:ext cx="4648835" cy="1198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/>
              <a:t>package pack;  </a:t>
            </a:r>
          </a:p>
          <a:p>
            <a:pPr algn="l"/>
            <a:r>
              <a:rPr lang="en-US"/>
              <a:t>public class A{  </a:t>
            </a:r>
          </a:p>
          <a:p>
            <a:pPr algn="l"/>
            <a:r>
              <a:rPr lang="en-US"/>
              <a:t>  public void msg(){System.out.println("Hello");}  </a:t>
            </a:r>
          </a:p>
          <a:p>
            <a:pPr algn="l"/>
            <a:r>
              <a:rPr lang="en-US"/>
              <a:t>}  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4283710" y="45085"/>
            <a:ext cx="2023745" cy="61404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save as: A.java 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79070" y="1629410"/>
            <a:ext cx="3710305" cy="286131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/>
              <a:t>package mypack;  </a:t>
            </a:r>
          </a:p>
          <a:p>
            <a:pPr algn="l"/>
            <a:endParaRPr lang="en-US"/>
          </a:p>
          <a:p>
            <a:pPr algn="l"/>
            <a:r>
              <a:rPr lang="en-US"/>
              <a:t>import pack.</a:t>
            </a:r>
            <a:r>
              <a:rPr lang="en-IN" altLang="en-US"/>
              <a:t>A</a:t>
            </a:r>
            <a:r>
              <a:rPr lang="en-US"/>
              <a:t>;  </a:t>
            </a:r>
          </a:p>
          <a:p>
            <a:pPr algn="l"/>
            <a:r>
              <a:rPr lang="en-US"/>
              <a:t>  </a:t>
            </a:r>
          </a:p>
          <a:p>
            <a:pPr algn="l"/>
            <a:r>
              <a:rPr lang="en-US"/>
              <a:t>class B{  </a:t>
            </a:r>
          </a:p>
          <a:p>
            <a:pPr algn="l"/>
            <a:r>
              <a:rPr lang="en-US"/>
              <a:t>  public static void main(String args[]){  </a:t>
            </a:r>
          </a:p>
          <a:p>
            <a:pPr algn="l"/>
            <a:r>
              <a:rPr lang="en-US"/>
              <a:t>   A obj = new A();  </a:t>
            </a:r>
          </a:p>
          <a:p>
            <a:pPr algn="l"/>
            <a:r>
              <a:rPr lang="en-US"/>
              <a:t>   obj.msg();  </a:t>
            </a:r>
          </a:p>
          <a:p>
            <a:pPr algn="l"/>
            <a:r>
              <a:rPr lang="en-US"/>
              <a:t>  }  </a:t>
            </a:r>
          </a:p>
          <a:p>
            <a:pPr algn="l"/>
            <a:r>
              <a:rPr lang="en-US"/>
              <a:t>}</a:t>
            </a:r>
          </a:p>
        </p:txBody>
      </p:sp>
      <p:sp>
        <p:nvSpPr>
          <p:cNvPr id="8" name="Flowchart: Terminator 7"/>
          <p:cNvSpPr/>
          <p:nvPr/>
        </p:nvSpPr>
        <p:spPr>
          <a:xfrm>
            <a:off x="179070" y="2205355"/>
            <a:ext cx="1656715" cy="360045"/>
          </a:xfrm>
          <a:prstGeom prst="flowChartTerminator">
            <a:avLst/>
          </a:prstGeom>
          <a:solidFill>
            <a:schemeClr val="tx2">
              <a:lumMod val="75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Callout 8"/>
          <p:cNvSpPr/>
          <p:nvPr/>
        </p:nvSpPr>
        <p:spPr>
          <a:xfrm>
            <a:off x="3131820" y="1701165"/>
            <a:ext cx="2023745" cy="61404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save as: B.java  </a:t>
            </a:r>
          </a:p>
        </p:txBody>
      </p:sp>
      <p:sp>
        <p:nvSpPr>
          <p:cNvPr id="11" name="Vertical Scroll 10"/>
          <p:cNvSpPr/>
          <p:nvPr/>
        </p:nvSpPr>
        <p:spPr>
          <a:xfrm>
            <a:off x="4932045" y="3435350"/>
            <a:ext cx="2751455" cy="19767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 b="1"/>
              <a:t>Output:</a:t>
            </a:r>
          </a:p>
          <a:p>
            <a:pPr algn="l"/>
            <a:r>
              <a:rPr lang="en-IN" altLang="en-US"/>
              <a:t>javac -d . A.java</a:t>
            </a:r>
          </a:p>
          <a:p>
            <a:pPr algn="l"/>
            <a:r>
              <a:rPr lang="en-IN" altLang="en-US"/>
              <a:t>javac -d . B.java</a:t>
            </a:r>
          </a:p>
          <a:p>
            <a:pPr algn="l"/>
            <a:r>
              <a:rPr lang="en-IN" altLang="en-US"/>
              <a:t>java mypack.B</a:t>
            </a:r>
          </a:p>
          <a:p>
            <a:pPr algn="l"/>
            <a:r>
              <a:rPr lang="en-IN" altLang="en-US"/>
              <a:t>Hello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</a:pPr>
            <a:r>
              <a:rPr lang="en-US" sz="2400" b="1" u="sng">
                <a:effectLst/>
                <a:sym typeface="+mn-ea"/>
              </a:rPr>
              <a:t>fully qualified name.</a:t>
            </a:r>
            <a:endParaRPr lang="en-US" sz="2400" b="1" u="sng"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t>Now there is no need to import.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t>But you need to use fully qualified name every time when you are accessing the class or interface.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t>only declared class of this package will be accessible.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access package from another package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BCEEC6-B25F-49DB-AFC5-7A6788FE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Image result for inheritance in java ppt">
            <a:extLst>
              <a:ext uri="{FF2B5EF4-FFF2-40B4-BE49-F238E27FC236}">
                <a16:creationId xmlns:a16="http://schemas.microsoft.com/office/drawing/2014/main" id="{C735D743-DC29-4D61-81B1-1C883B4A4FA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568952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54015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Box 4"/>
          <p:cNvSpPr txBox="1"/>
          <p:nvPr/>
        </p:nvSpPr>
        <p:spPr>
          <a:xfrm>
            <a:off x="179070" y="189230"/>
            <a:ext cx="4648835" cy="11988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/>
              <a:t>package pack;  </a:t>
            </a:r>
          </a:p>
          <a:p>
            <a:pPr algn="l"/>
            <a:r>
              <a:rPr lang="en-US"/>
              <a:t>public class A{  </a:t>
            </a:r>
          </a:p>
          <a:p>
            <a:pPr algn="l"/>
            <a:r>
              <a:rPr lang="en-US"/>
              <a:t>  public void msg(){System.out.println("Hello");}  </a:t>
            </a:r>
          </a:p>
          <a:p>
            <a:pPr algn="l"/>
            <a:r>
              <a:rPr lang="en-US"/>
              <a:t>}  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4283710" y="45085"/>
            <a:ext cx="2023745" cy="61404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save as: A.java 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79070" y="1629410"/>
            <a:ext cx="5342255" cy="286131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/>
              <a:t>package mypack;  </a:t>
            </a:r>
          </a:p>
          <a:p>
            <a:pPr algn="l"/>
            <a:endParaRPr lang="en-US"/>
          </a:p>
          <a:p>
            <a:pPr algn="l"/>
            <a:r>
              <a:rPr lang="en-US"/>
              <a:t>class B</a:t>
            </a:r>
          </a:p>
          <a:p>
            <a:pPr algn="l"/>
            <a:r>
              <a:rPr lang="en-US"/>
              <a:t>{</a:t>
            </a:r>
          </a:p>
          <a:p>
            <a:pPr algn="l"/>
            <a:r>
              <a:rPr lang="en-US"/>
              <a:t>   public static void main(String args[])</a:t>
            </a:r>
          </a:p>
          <a:p>
            <a:pPr algn="l"/>
            <a:r>
              <a:rPr lang="en-US"/>
              <a:t> </a:t>
            </a:r>
            <a:r>
              <a:rPr lang="en-IN" altLang="en-US"/>
              <a:t> </a:t>
            </a:r>
            <a:r>
              <a:rPr lang="en-US"/>
              <a:t>{  </a:t>
            </a:r>
          </a:p>
          <a:p>
            <a:pPr algn="l"/>
            <a:r>
              <a:rPr lang="en-US"/>
              <a:t>  pack.A obj = new pack.A();//using fully qualified name  </a:t>
            </a:r>
          </a:p>
          <a:p>
            <a:pPr algn="l"/>
            <a:r>
              <a:rPr lang="en-US"/>
              <a:t>   obj.msg();  </a:t>
            </a:r>
          </a:p>
          <a:p>
            <a:pPr algn="l"/>
            <a:r>
              <a:rPr lang="en-US"/>
              <a:t>  }  </a:t>
            </a:r>
          </a:p>
          <a:p>
            <a:pPr algn="l"/>
            <a:r>
              <a:rPr lang="en-US"/>
              <a:t>}  </a:t>
            </a:r>
          </a:p>
        </p:txBody>
      </p:sp>
      <p:sp>
        <p:nvSpPr>
          <p:cNvPr id="8" name="Flowchart: Terminator 7"/>
          <p:cNvSpPr/>
          <p:nvPr/>
        </p:nvSpPr>
        <p:spPr>
          <a:xfrm>
            <a:off x="323215" y="3285490"/>
            <a:ext cx="2765425" cy="360045"/>
          </a:xfrm>
          <a:prstGeom prst="flowChartTerminator">
            <a:avLst/>
          </a:prstGeom>
          <a:solidFill>
            <a:schemeClr val="tx2">
              <a:lumMod val="75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Callout 8"/>
          <p:cNvSpPr/>
          <p:nvPr/>
        </p:nvSpPr>
        <p:spPr>
          <a:xfrm>
            <a:off x="4715510" y="1772920"/>
            <a:ext cx="2023745" cy="61404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save as: B.java  </a:t>
            </a:r>
          </a:p>
        </p:txBody>
      </p:sp>
      <p:sp>
        <p:nvSpPr>
          <p:cNvPr id="11" name="Vertical Scroll 10"/>
          <p:cNvSpPr/>
          <p:nvPr/>
        </p:nvSpPr>
        <p:spPr>
          <a:xfrm>
            <a:off x="5795645" y="3789045"/>
            <a:ext cx="2751455" cy="1976755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altLang="en-US" b="1"/>
              <a:t>Output:</a:t>
            </a:r>
          </a:p>
          <a:p>
            <a:pPr algn="l"/>
            <a:r>
              <a:rPr lang="en-IN" altLang="en-US"/>
              <a:t>javac -d . A.java</a:t>
            </a:r>
          </a:p>
          <a:p>
            <a:pPr algn="l"/>
            <a:r>
              <a:rPr lang="en-IN" altLang="en-US"/>
              <a:t>javac -d . B.java</a:t>
            </a:r>
          </a:p>
          <a:p>
            <a:pPr algn="l"/>
            <a:r>
              <a:rPr lang="en-IN" altLang="en-US"/>
              <a:t>java mypack.B</a:t>
            </a:r>
          </a:p>
          <a:p>
            <a:pPr algn="l"/>
            <a:r>
              <a:rPr lang="en-IN" altLang="en-US"/>
              <a:t>Hello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S</a:t>
            </a:r>
            <a:r>
              <a:rPr lang="en-US"/>
              <a:t>pecifies the accessibility or scope of a field, method, constructor, or class.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We can change the access level of fields, constructors, methods, and class by applying the access modifier on it.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ym typeface="+mn-ea"/>
              </a:rPr>
              <a:t>By controlling access, you can prevent misuse.</a:t>
            </a: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/>
            <a:r>
              <a:rPr lang="en-US"/>
              <a:t>There are four types of Java access modifiers:</a:t>
            </a:r>
          </a:p>
          <a:p>
            <a:pPr marL="457200" indent="-457200" algn="l">
              <a:buAutoNum type="arabicPeriod"/>
            </a:pPr>
            <a:r>
              <a:rPr lang="en-IN" altLang="en-US"/>
              <a:t>Default</a:t>
            </a:r>
          </a:p>
          <a:p>
            <a:pPr marL="457200" indent="-457200" algn="l">
              <a:buAutoNum type="arabicPeriod"/>
            </a:pPr>
            <a:r>
              <a:rPr lang="en-IN" altLang="en-US"/>
              <a:t>public</a:t>
            </a:r>
          </a:p>
          <a:p>
            <a:pPr marL="457200" indent="-457200" algn="l">
              <a:buAutoNum type="arabicPeriod"/>
            </a:pPr>
            <a:r>
              <a:rPr lang="en-IN" altLang="en-US"/>
              <a:t>private</a:t>
            </a:r>
          </a:p>
          <a:p>
            <a:pPr marL="457200" indent="-457200" algn="l">
              <a:buAutoNum type="arabicPeriod"/>
            </a:pPr>
            <a:r>
              <a:rPr lang="en-IN" altLang="en-US"/>
              <a:t>protected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AcCess Specifiers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AcCess Specifiers</a:t>
            </a:r>
            <a:br>
              <a:rPr lang="en-IN" altLang="en-US"/>
            </a:br>
            <a:endParaRPr lang="en-US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2209165"/>
            <a:ext cx="8319770" cy="292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</a:t>
            </a:r>
            <a:r>
              <a:rPr lang="en-IN" altLang="en-US" sz="3200" dirty="0"/>
              <a:t>6</a:t>
            </a:r>
            <a:r>
              <a:rPr lang="en-IN" sz="3200" dirty="0"/>
              <a:t>:</a:t>
            </a:r>
            <a:r>
              <a:rPr lang="en-US" altLang="en-IN" sz="3200" dirty="0"/>
              <a:t> </a:t>
            </a:r>
            <a:r>
              <a:rPr lang="en-IN" altLang="en-US" sz="3200" dirty="0"/>
              <a:t>Graphics Programming</a:t>
            </a:r>
            <a:endParaRPr lang="en-IN" sz="3200" dirty="0">
              <a:sym typeface="+mn-ea"/>
            </a:endParaRP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Applet is a special type of program that is embedded in the webpage to generate the dynamic content. It runs inside the browser and works at client side.</a:t>
            </a:r>
          </a:p>
          <a:p>
            <a:pPr algn="l"/>
            <a:r>
              <a:rPr lang="en-IN" altLang="en-US"/>
              <a:t>A</a:t>
            </a:r>
            <a:r>
              <a:rPr lang="en-US"/>
              <a:t>dvantage of Applet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It works at client side so less response time.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Secured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It can be executed by browsers running under many plateforms, including Linux, Windows, Mac Os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Applet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5003800" y="2709545"/>
            <a:ext cx="3747770" cy="275399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Applets can perform arithmetic operations, display graphics, play sounds, accepts user inputs, creates 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How applets differ from applications: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Applets do not use main() method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Applets cannot run independently. They run inside a webpage using HTML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Applets cannot read from or write to the files  in the local computer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Applet are restricted from using libraries from other languages such as C or C++.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altLang="en-US"/>
          </a:p>
          <a:p>
            <a:pPr algn="l">
              <a:buFont typeface="Arial" panose="020B0604020202020204" pitchFamily="34" charset="0"/>
            </a:pPr>
            <a:endParaRPr lang="en-I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Applets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5093335" y="4358005"/>
            <a:ext cx="3836035" cy="173799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These restrictions ensure security and cannot do any damage to the local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Steps involved in developing and testing an applet are:</a:t>
            </a:r>
          </a:p>
          <a:p>
            <a:pPr marL="457200" indent="-457200" algn="l">
              <a:buAutoNum type="arabicPeriod"/>
            </a:pPr>
            <a:r>
              <a:rPr lang="en-IN" altLang="en-US"/>
              <a:t>Building an applet code (.java code)</a:t>
            </a:r>
          </a:p>
          <a:p>
            <a:pPr marL="457200" indent="-457200" algn="l">
              <a:buAutoNum type="arabicPeriod"/>
            </a:pPr>
            <a:r>
              <a:rPr lang="en-IN" altLang="en-US"/>
              <a:t>Creating an executable applet (.class file)</a:t>
            </a:r>
          </a:p>
          <a:p>
            <a:pPr marL="457200" indent="-457200" algn="l">
              <a:buAutoNum type="arabicPeriod"/>
            </a:pPr>
            <a:r>
              <a:rPr lang="en-IN" altLang="en-US"/>
              <a:t>Designing a webpage using HTML tags</a:t>
            </a:r>
          </a:p>
          <a:p>
            <a:pPr marL="457200" indent="-457200" algn="l">
              <a:buAutoNum type="arabicPeriod"/>
            </a:pPr>
            <a:r>
              <a:rPr lang="en-IN" altLang="en-US"/>
              <a:t>Preparing &lt;APPLET&gt; tag</a:t>
            </a:r>
          </a:p>
          <a:p>
            <a:pPr marL="457200" indent="-457200" algn="l">
              <a:buAutoNum type="arabicPeriod"/>
            </a:pPr>
            <a:r>
              <a:rPr lang="en-IN" altLang="en-US"/>
              <a:t>Incorporating &lt;APPET&gt; tag into web page(</a:t>
            </a:r>
            <a:r>
              <a:rPr lang="en-IN" altLang="en-US">
                <a:sym typeface="+mn-ea"/>
              </a:rPr>
              <a:t>creating HTML file)</a:t>
            </a:r>
            <a:endParaRPr lang="en-IN" altLang="en-US"/>
          </a:p>
          <a:p>
            <a:pPr marL="457200" indent="-457200" algn="l">
              <a:buAutoNum type="arabicPeriod"/>
            </a:pPr>
            <a:r>
              <a:rPr lang="en-IN" altLang="en-US"/>
              <a:t>Testing the applet code.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Applets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070" y="1557020"/>
            <a:ext cx="5565140" cy="4219575"/>
          </a:xfrm>
        </p:spPr>
        <p:txBody>
          <a:bodyPr>
            <a:noAutofit/>
          </a:bodyPr>
          <a:lstStyle/>
          <a:p>
            <a:pPr algn="l"/>
            <a:r>
              <a:rPr lang="en-IN" altLang="en-US" sz="1500" b="1" u="sng"/>
              <a:t>Applet Life cycle:</a:t>
            </a:r>
          </a:p>
          <a:p>
            <a:pPr algn="l"/>
            <a:r>
              <a:rPr lang="en-IN" altLang="en-US" sz="1500" u="sng"/>
              <a:t>java.applet.Applet class</a:t>
            </a:r>
          </a:p>
          <a:p>
            <a:pPr algn="l"/>
            <a:r>
              <a:rPr lang="en-IN" altLang="en-US" sz="1500"/>
              <a:t>For creating any applet java.applet.Applet class must be inherited. It provides 4 life cycle methods of applet.</a:t>
            </a:r>
          </a:p>
          <a:p>
            <a:pPr marL="342900" indent="-342900" algn="l">
              <a:buAutoNum type="arabicPeriod"/>
            </a:pPr>
            <a:r>
              <a:rPr lang="en-IN" altLang="en-US" sz="1500"/>
              <a:t>public void </a:t>
            </a:r>
            <a:r>
              <a:rPr lang="en-IN" altLang="en-US" sz="1500" b="1"/>
              <a:t>init()</a:t>
            </a:r>
            <a:r>
              <a:rPr lang="en-IN" altLang="en-US" sz="1500"/>
              <a:t>: is used to initialized the Applet. It is invoked only once.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IN" altLang="en-US" sz="1500"/>
              <a:t>public void </a:t>
            </a:r>
            <a:r>
              <a:rPr lang="en-IN" altLang="en-US" sz="1500" b="1"/>
              <a:t>start()</a:t>
            </a:r>
            <a:r>
              <a:rPr lang="en-IN" altLang="en-US" sz="1500"/>
              <a:t>: is invoked after the init() method or browser is maximized. It is used to start the Applet.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IN" altLang="en-US" sz="1500"/>
              <a:t>public void </a:t>
            </a:r>
            <a:r>
              <a:rPr lang="en-IN" altLang="en-US" sz="1500" b="1"/>
              <a:t>stop()</a:t>
            </a:r>
            <a:r>
              <a:rPr lang="en-IN" altLang="en-US" sz="1500"/>
              <a:t>: is used to stop the Applet. It is invoked when Applet is stop or browser is minimized.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IN" altLang="en-US" sz="1500"/>
              <a:t>public void </a:t>
            </a:r>
            <a:r>
              <a:rPr lang="en-IN" altLang="en-US" sz="1500" b="1"/>
              <a:t>destroy()</a:t>
            </a:r>
            <a:r>
              <a:rPr lang="en-IN" altLang="en-US" sz="1500"/>
              <a:t>: is used to destroy the Applet. It is invoked only once.</a:t>
            </a:r>
          </a:p>
          <a:p>
            <a:pPr algn="l">
              <a:buFont typeface="Arial" panose="020B0604020202020204" pitchFamily="34" charset="0"/>
            </a:pPr>
            <a:endParaRPr lang="en-IN" altLang="en-US" sz="1500"/>
          </a:p>
          <a:p>
            <a:pPr marL="342900" indent="-342900" algn="l"/>
            <a:r>
              <a:rPr lang="en-IN" altLang="en-US" sz="1500" u="sng"/>
              <a:t>java.awt.Component class</a:t>
            </a:r>
          </a:p>
          <a:p>
            <a:pPr algn="l"/>
            <a:r>
              <a:rPr lang="en-IN" altLang="en-US" sz="1500"/>
              <a:t>The Component class provides 1 life cycle method of applet.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IN" altLang="en-US" sz="1500"/>
              <a:t>public void</a:t>
            </a:r>
            <a:r>
              <a:rPr lang="en-IN" altLang="en-US" sz="1500" b="1"/>
              <a:t> paint(Graphics g):</a:t>
            </a:r>
            <a:r>
              <a:rPr lang="en-IN" altLang="en-US" sz="1500"/>
              <a:t> is used to paint the Applet. It provides Graphics class object that can be used for drawing oval, rectangle, arc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1. Building an Applet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674360" y="2290445"/>
            <a:ext cx="3114675" cy="296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107315" y="45085"/>
            <a:ext cx="4069715" cy="396938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/>
              <a:t>import java.applet.*;</a:t>
            </a:r>
          </a:p>
          <a:p>
            <a:pPr algn="l"/>
            <a:r>
              <a:rPr lang="en-IN" altLang="en-US"/>
              <a:t>import java.awt.*;</a:t>
            </a:r>
          </a:p>
          <a:p>
            <a:pPr algn="l"/>
            <a:r>
              <a:rPr lang="en-IN" altLang="en-US"/>
              <a:t>public class appletclassname extends Applet</a:t>
            </a:r>
          </a:p>
          <a:p>
            <a:pPr algn="l"/>
            <a:r>
              <a:rPr lang="en-IN" altLang="en-US"/>
              <a:t>{</a:t>
            </a:r>
          </a:p>
          <a:p>
            <a:pPr algn="l"/>
            <a:r>
              <a:rPr lang="en-IN" altLang="en-US"/>
              <a:t>     ...............</a:t>
            </a:r>
          </a:p>
          <a:p>
            <a:pPr algn="l"/>
            <a:r>
              <a:rPr lang="en-IN" altLang="en-US"/>
              <a:t>     ...............   </a:t>
            </a:r>
          </a:p>
          <a:p>
            <a:pPr algn="l"/>
            <a:r>
              <a:rPr lang="en-IN" altLang="en-US"/>
              <a:t>    public void paint( Graphics g)</a:t>
            </a:r>
          </a:p>
          <a:p>
            <a:pPr algn="l"/>
            <a:r>
              <a:rPr lang="en-IN" altLang="en-US"/>
              <a:t>   {</a:t>
            </a:r>
          </a:p>
          <a:p>
            <a:pPr algn="l"/>
            <a:r>
              <a:rPr lang="en-IN" altLang="en-US"/>
              <a:t>     </a:t>
            </a:r>
            <a:r>
              <a:rPr lang="en-IN" altLang="en-US">
                <a:sym typeface="+mn-ea"/>
              </a:rPr>
              <a:t>...............   // Applet operations code</a:t>
            </a:r>
          </a:p>
          <a:p>
            <a:pPr algn="l"/>
            <a:r>
              <a:rPr lang="en-IN" altLang="en-US">
                <a:sym typeface="+mn-ea"/>
              </a:rPr>
              <a:t>     ...............  </a:t>
            </a:r>
          </a:p>
          <a:p>
            <a:pPr algn="l"/>
            <a:r>
              <a:rPr lang="en-IN" altLang="en-US"/>
              <a:t>   }</a:t>
            </a:r>
          </a:p>
          <a:p>
            <a:pPr algn="l"/>
            <a:r>
              <a:rPr lang="en-IN" altLang="en-US"/>
              <a:t>     </a:t>
            </a:r>
            <a:r>
              <a:rPr lang="en-IN" altLang="en-US">
                <a:sym typeface="+mn-ea"/>
              </a:rPr>
              <a:t>...............</a:t>
            </a:r>
            <a:endParaRPr lang="en-IN" altLang="en-US"/>
          </a:p>
          <a:p>
            <a:pPr algn="l"/>
            <a:r>
              <a:rPr lang="en-IN" altLang="en-US">
                <a:sym typeface="+mn-ea"/>
              </a:rPr>
              <a:t>     ...............  </a:t>
            </a:r>
          </a:p>
          <a:p>
            <a:pPr algn="l"/>
            <a:r>
              <a:rPr lang="en-IN" altLang="en-US"/>
              <a:t>}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79705" y="4233545"/>
            <a:ext cx="3835400" cy="25844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/>
              <a:t>import java.applet.*;</a:t>
            </a:r>
          </a:p>
          <a:p>
            <a:pPr algn="l"/>
            <a:r>
              <a:rPr lang="en-IN" altLang="en-US"/>
              <a:t>import java.awt.*;</a:t>
            </a:r>
          </a:p>
          <a:p>
            <a:pPr algn="l"/>
            <a:r>
              <a:rPr lang="en-IN" altLang="en-US"/>
              <a:t>public class Helloapplet extends Applet</a:t>
            </a:r>
          </a:p>
          <a:p>
            <a:pPr algn="l"/>
            <a:r>
              <a:rPr lang="en-IN" altLang="en-US"/>
              <a:t>{</a:t>
            </a:r>
          </a:p>
          <a:p>
            <a:pPr algn="l"/>
            <a:r>
              <a:rPr lang="en-IN" altLang="en-US"/>
              <a:t>    public void paint( Graphics g)</a:t>
            </a:r>
          </a:p>
          <a:p>
            <a:pPr algn="l"/>
            <a:r>
              <a:rPr lang="en-IN" altLang="en-US"/>
              <a:t>   {</a:t>
            </a:r>
          </a:p>
          <a:p>
            <a:pPr algn="l"/>
            <a:r>
              <a:rPr lang="en-IN" altLang="en-US"/>
              <a:t>     g.drawString(“Hello Java”,10,100);      </a:t>
            </a:r>
          </a:p>
          <a:p>
            <a:pPr algn="l"/>
            <a:r>
              <a:rPr lang="en-IN" altLang="en-US"/>
              <a:t>    }</a:t>
            </a:r>
          </a:p>
          <a:p>
            <a:pPr algn="l"/>
            <a:r>
              <a:rPr lang="en-IN" altLang="en-US"/>
              <a:t>}    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3924300" y="4221480"/>
            <a:ext cx="2569845" cy="12344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Helloapplet.java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115" y="405130"/>
            <a:ext cx="1432560" cy="44526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643755" y="1845310"/>
            <a:ext cx="2569210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/>
              <a:t>Hierarchy of Applet</a:t>
            </a:r>
            <a:r>
              <a:rPr lang="en-IN" altLang="en-US"/>
              <a:t>------&gt;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.class file is obtained by compiling the source codeof the applet.</a:t>
            </a:r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r>
              <a:rPr lang="en-IN" altLang="en-US"/>
              <a:t>this generates Helloapplet.class file.</a:t>
            </a:r>
          </a:p>
          <a:p>
            <a:pPr algn="l"/>
            <a:endParaRPr lang="en-I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>
                <a:sym typeface="+mn-ea"/>
              </a:rPr>
              <a:t>2. Creating an executable applet (.class file)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771775" y="2997200"/>
            <a:ext cx="3007995" cy="46037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 sz="2400"/>
              <a:t>javac Helloapplet.java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An operation exhibits different behaviors in different instances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8229600" cy="4290695"/>
          </a:xfrm>
        </p:spPr>
        <p:txBody>
          <a:bodyPr>
            <a:normAutofit lnSpcReduction="10000"/>
          </a:bodyPr>
          <a:lstStyle/>
          <a:p>
            <a:pPr algn="l"/>
            <a:r>
              <a:rPr lang="en-IN" altLang="en-US"/>
              <a:t>In order to run a java applet, it is first necessary to have a webpage that references the applet.</a:t>
            </a:r>
          </a:p>
          <a:p>
            <a:pPr algn="l"/>
            <a:r>
              <a:rPr lang="en-IN" altLang="en-US"/>
              <a:t>Web page is made with HTML tags.</a:t>
            </a:r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r>
              <a:rPr lang="en-IN" altLang="en-US"/>
              <a:t>&lt;APPLET&gt; tag is used.</a:t>
            </a:r>
          </a:p>
          <a:p>
            <a:pPr algn="l"/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>
                <a:sym typeface="+mn-ea"/>
              </a:rPr>
              <a:t>3. Designing a webpage using HTML tags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707765" y="3285490"/>
            <a:ext cx="2055495" cy="230695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&lt;HTML&gt;</a:t>
            </a:r>
          </a:p>
          <a:p>
            <a:pPr algn="l"/>
            <a:r>
              <a:rPr lang="en-IN" altLang="en-US"/>
              <a:t> &lt;HEAD&gt;</a:t>
            </a:r>
          </a:p>
          <a:p>
            <a:pPr algn="l"/>
            <a:r>
              <a:rPr lang="en-IN" altLang="en-US"/>
              <a:t>  ...</a:t>
            </a:r>
          </a:p>
          <a:p>
            <a:pPr algn="l"/>
            <a:r>
              <a:rPr lang="en-IN" altLang="en-US"/>
              <a:t>  &lt;/HEAD&gt;</a:t>
            </a:r>
          </a:p>
          <a:p>
            <a:pPr algn="l"/>
            <a:r>
              <a:rPr lang="en-IN" altLang="en-US"/>
              <a:t>&lt;BODY&gt;</a:t>
            </a:r>
          </a:p>
          <a:p>
            <a:pPr algn="l"/>
            <a:r>
              <a:rPr lang="en-IN" altLang="en-US"/>
              <a:t>....</a:t>
            </a:r>
          </a:p>
          <a:p>
            <a:pPr algn="l"/>
            <a:r>
              <a:rPr lang="en-IN" altLang="en-US"/>
              <a:t>&lt;/BODY&gt;</a:t>
            </a:r>
          </a:p>
          <a:p>
            <a:pPr algn="l"/>
            <a:r>
              <a:rPr lang="en-IN" altLang="en-US"/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&lt;APPLET&gt; tag supplies the name of the applet to be loaded and tells trowser how much space required  by the applet.</a:t>
            </a:r>
          </a:p>
          <a:p>
            <a:pPr algn="l"/>
            <a:r>
              <a:rPr lang="en-IN" altLang="en-US"/>
              <a:t>This specifies three things</a:t>
            </a:r>
          </a:p>
          <a:p>
            <a:pPr marL="457200" indent="-457200" algn="l">
              <a:buAutoNum type="arabicPeriod"/>
            </a:pPr>
            <a:r>
              <a:rPr lang="en-IN" altLang="en-US"/>
              <a:t>name of the applet</a:t>
            </a:r>
          </a:p>
          <a:p>
            <a:pPr marL="457200" indent="-457200" algn="l">
              <a:buAutoNum type="arabicPeriod"/>
            </a:pPr>
            <a:r>
              <a:rPr lang="en-IN" altLang="en-US"/>
              <a:t>Width of the applet(in pixels)</a:t>
            </a:r>
          </a:p>
          <a:p>
            <a:pPr marL="457200" indent="-457200" algn="l">
              <a:buAutoNum type="arabicPeriod"/>
            </a:pPr>
            <a:r>
              <a:rPr lang="en-IN" altLang="en-US"/>
              <a:t>Height of the applet(in pixels)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4.Preparing &lt;APPLET&gt; tag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643755" y="3213100"/>
            <a:ext cx="2707005" cy="175323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Example:</a:t>
            </a:r>
          </a:p>
          <a:p>
            <a:pPr algn="l"/>
            <a:r>
              <a:rPr lang="en-IN" altLang="en-US"/>
              <a:t> &lt;APPLET</a:t>
            </a:r>
          </a:p>
          <a:p>
            <a:pPr algn="l"/>
            <a:r>
              <a:rPr lang="en-IN" altLang="en-US"/>
              <a:t>   code=Helloapplet.class</a:t>
            </a:r>
          </a:p>
          <a:p>
            <a:pPr algn="l"/>
            <a:r>
              <a:rPr lang="en-IN" altLang="en-US"/>
              <a:t>   width=400</a:t>
            </a:r>
          </a:p>
          <a:p>
            <a:pPr algn="l"/>
            <a:r>
              <a:rPr lang="en-IN" altLang="en-US"/>
              <a:t>   height=200 &gt;</a:t>
            </a:r>
          </a:p>
          <a:p>
            <a:pPr algn="l"/>
            <a:r>
              <a:rPr lang="en-IN" altLang="en-US"/>
              <a:t> &lt;/APPLET&gt;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5. creating HTML file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547495" y="2020570"/>
            <a:ext cx="4739640" cy="424624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&lt;HTML&gt;</a:t>
            </a:r>
          </a:p>
          <a:p>
            <a:pPr algn="l"/>
            <a:r>
              <a:rPr lang="en-IN" altLang="en-US"/>
              <a:t> &lt;HEAD&gt;</a:t>
            </a:r>
          </a:p>
          <a:p>
            <a:pPr algn="l"/>
            <a:r>
              <a:rPr lang="en-IN" altLang="en-US"/>
              <a:t>    &lt;TITLE&gt; Welcome to Java Applets&lt;/TITLE&gt;</a:t>
            </a:r>
          </a:p>
          <a:p>
            <a:pPr algn="l"/>
            <a:r>
              <a:rPr lang="en-IN" altLang="en-US"/>
              <a:t>  &lt;/HEAD&gt;</a:t>
            </a:r>
          </a:p>
          <a:p>
            <a:pPr algn="l"/>
            <a:r>
              <a:rPr lang="en-IN" altLang="en-US"/>
              <a:t>&lt;BODY&gt;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  </a:t>
            </a:r>
            <a:r>
              <a:rPr lang="en-IN" altLang="en-US" b="1">
                <a:sym typeface="+mn-ea"/>
              </a:rPr>
              <a:t>&lt;APPLET</a:t>
            </a:r>
            <a:endParaRPr lang="en-IN" altLang="en-US" b="1"/>
          </a:p>
          <a:p>
            <a:pPr algn="l"/>
            <a:r>
              <a:rPr lang="en-IN" altLang="en-US" b="1">
                <a:sym typeface="+mn-ea"/>
              </a:rPr>
              <a:t>           code=Helloapplet.class</a:t>
            </a:r>
            <a:endParaRPr lang="en-IN" altLang="en-US" b="1"/>
          </a:p>
          <a:p>
            <a:pPr algn="l"/>
            <a:r>
              <a:rPr lang="en-IN" altLang="en-US" b="1">
                <a:sym typeface="+mn-ea"/>
              </a:rPr>
              <a:t>          width=400</a:t>
            </a:r>
            <a:endParaRPr lang="en-IN" altLang="en-US" b="1"/>
          </a:p>
          <a:p>
            <a:pPr algn="l"/>
            <a:r>
              <a:rPr lang="en-IN" altLang="en-US" b="1">
                <a:sym typeface="+mn-ea"/>
              </a:rPr>
              <a:t>          height=200 &gt;</a:t>
            </a:r>
            <a:endParaRPr lang="en-IN" altLang="en-US" b="1"/>
          </a:p>
          <a:p>
            <a:pPr algn="l"/>
            <a:r>
              <a:rPr lang="en-IN" altLang="en-US" b="1">
                <a:sym typeface="+mn-ea"/>
              </a:rPr>
              <a:t> &lt;/APPLET&gt;</a:t>
            </a:r>
            <a:endParaRPr lang="en-IN" altLang="en-US" b="1"/>
          </a:p>
          <a:p>
            <a:pPr algn="l"/>
            <a:endParaRPr lang="en-IN" altLang="en-US"/>
          </a:p>
          <a:p>
            <a:pPr algn="l"/>
            <a:r>
              <a:rPr lang="en-IN" altLang="en-US"/>
              <a:t>&lt;/BODY&gt;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&lt;/HTML&gt;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083935" y="3285490"/>
            <a:ext cx="2569845" cy="12344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Helloapplet.html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Our current directory will have following things:</a:t>
            </a:r>
          </a:p>
          <a:p>
            <a:pPr algn="l"/>
            <a:r>
              <a:rPr lang="en-IN" altLang="en-US"/>
              <a:t>Helloapplet.java</a:t>
            </a:r>
          </a:p>
          <a:p>
            <a:pPr algn="l"/>
            <a:r>
              <a:rPr lang="en-IN" altLang="en-US"/>
              <a:t>Helloapplet.class</a:t>
            </a:r>
          </a:p>
          <a:p>
            <a:pPr algn="l"/>
            <a:r>
              <a:rPr lang="en-IN" altLang="en-US"/>
              <a:t>Helloapplet.html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To run an applet, we require one of the folowing:</a:t>
            </a:r>
          </a:p>
          <a:p>
            <a:pPr marL="457200" indent="-457200" algn="l">
              <a:buAutoNum type="arabicPeriod"/>
            </a:pPr>
            <a:r>
              <a:rPr lang="en-IN" altLang="en-US"/>
              <a:t>java enabled web browser(entire webpage can be seen)</a:t>
            </a:r>
          </a:p>
          <a:p>
            <a:pPr marL="457200" indent="-457200" algn="l">
              <a:buAutoNum type="arabicPeriod"/>
            </a:pPr>
            <a:r>
              <a:rPr lang="en-IN" altLang="en-US"/>
              <a:t>java applet viewer(only applet output)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6.Testing the applet code.</a:t>
            </a:r>
            <a:endParaRPr lang="en-US"/>
          </a:p>
        </p:txBody>
      </p:sp>
      <p:sp>
        <p:nvSpPr>
          <p:cNvPr id="5" name="Flowchart: Alternate Process 4"/>
          <p:cNvSpPr/>
          <p:nvPr/>
        </p:nvSpPr>
        <p:spPr>
          <a:xfrm>
            <a:off x="899160" y="4725670"/>
            <a:ext cx="4248785" cy="431800"/>
          </a:xfrm>
          <a:prstGeom prst="flowChartAlternateProcess">
            <a:avLst/>
          </a:prstGeom>
          <a:solidFill>
            <a:schemeClr val="tx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82290" y="5504180"/>
            <a:ext cx="3881120" cy="64516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Syntax:</a:t>
            </a:r>
          </a:p>
          <a:p>
            <a:r>
              <a:rPr lang="en-IN" altLang="en-US"/>
              <a:t>         appletviewer Helloapplet.html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</a:t>
            </a:r>
            <a:r>
              <a:rPr lang="en-IN" altLang="en-US" sz="3200" dirty="0"/>
              <a:t>7</a:t>
            </a:r>
            <a:r>
              <a:rPr lang="en-IN" sz="3200" dirty="0"/>
              <a:t>:</a:t>
            </a:r>
            <a:r>
              <a:rPr lang="en-US" altLang="en-IN" sz="3200" dirty="0"/>
              <a:t> </a:t>
            </a:r>
            <a:r>
              <a:rPr lang="en-IN" altLang="en-US" sz="3200" dirty="0"/>
              <a:t>Graphics Programming</a:t>
            </a:r>
          </a:p>
          <a:p>
            <a:pPr marL="0" indent="0" algn="ctr">
              <a:buNone/>
            </a:pPr>
            <a:r>
              <a:rPr lang="en-IN" altLang="en-US" sz="3200" dirty="0"/>
              <a:t>(Devoloping and Testing an Applet)</a:t>
            </a:r>
            <a:endParaRPr lang="en-IN" sz="3200" dirty="0">
              <a:sym typeface="+mn-ea"/>
            </a:endParaRP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Applet is a special type of program that is embedded in the webpage to generate the dynamic content. It runs inside the browser and works at client side.</a:t>
            </a:r>
          </a:p>
          <a:p>
            <a:pPr algn="l"/>
            <a:r>
              <a:rPr lang="en-IN" altLang="en-US"/>
              <a:t>A</a:t>
            </a:r>
            <a:r>
              <a:rPr lang="en-US"/>
              <a:t>dvantage of Applet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It works at client side so less response time.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Secured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It can be executed by browsers running under many plateforms, including Linux, Windows, Mac Os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Applet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5003800" y="2709545"/>
            <a:ext cx="3747770" cy="275399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Applets can perform arithmetic operations, display graphics, play sounds, accepts user inputs, creates animations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Steps involved in developing and testing an applet are:</a:t>
            </a:r>
          </a:p>
          <a:p>
            <a:pPr marL="457200" indent="-457200" algn="l">
              <a:buAutoNum type="arabicPeriod"/>
            </a:pPr>
            <a:r>
              <a:rPr lang="en-IN" altLang="en-US"/>
              <a:t>Building an applet code (.java code)</a:t>
            </a:r>
          </a:p>
          <a:p>
            <a:pPr marL="457200" indent="-457200" algn="l">
              <a:buAutoNum type="arabicPeriod"/>
            </a:pPr>
            <a:r>
              <a:rPr lang="en-IN" altLang="en-US"/>
              <a:t>Creating an executable applet (.class file)</a:t>
            </a:r>
          </a:p>
          <a:p>
            <a:pPr marL="457200" indent="-457200" algn="l">
              <a:buAutoNum type="arabicPeriod"/>
            </a:pPr>
            <a:r>
              <a:rPr lang="en-IN" altLang="en-US"/>
              <a:t>Designing a webpage using HTML tags</a:t>
            </a:r>
          </a:p>
          <a:p>
            <a:pPr marL="457200" indent="-457200" algn="l">
              <a:buAutoNum type="arabicPeriod"/>
            </a:pPr>
            <a:r>
              <a:rPr lang="en-IN" altLang="en-US"/>
              <a:t>Preparing &lt;APPLET&gt; tag</a:t>
            </a:r>
          </a:p>
          <a:p>
            <a:pPr marL="457200" indent="-457200" algn="l">
              <a:buAutoNum type="arabicPeriod"/>
            </a:pPr>
            <a:r>
              <a:rPr lang="en-IN" altLang="en-US"/>
              <a:t>Incorporating &lt;APPET&gt; tag into web page(</a:t>
            </a:r>
            <a:r>
              <a:rPr lang="en-IN" altLang="en-US">
                <a:sym typeface="+mn-ea"/>
              </a:rPr>
              <a:t>creating HTML file)</a:t>
            </a:r>
            <a:endParaRPr lang="en-IN" altLang="en-US"/>
          </a:p>
          <a:p>
            <a:pPr marL="457200" indent="-457200" algn="l">
              <a:buAutoNum type="arabicPeriod"/>
            </a:pPr>
            <a:r>
              <a:rPr lang="en-IN" altLang="en-US"/>
              <a:t>Testing the applet code.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Applets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107950" y="116840"/>
            <a:ext cx="3835400" cy="25844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IN" altLang="en-US"/>
              <a:t>import java.applet.*;</a:t>
            </a:r>
          </a:p>
          <a:p>
            <a:pPr algn="l"/>
            <a:r>
              <a:rPr lang="en-IN" altLang="en-US"/>
              <a:t>import java.awt.*;</a:t>
            </a:r>
          </a:p>
          <a:p>
            <a:pPr algn="l"/>
            <a:r>
              <a:rPr lang="en-IN" altLang="en-US"/>
              <a:t>public class Helloapplet extends Applet</a:t>
            </a:r>
          </a:p>
          <a:p>
            <a:pPr algn="l"/>
            <a:r>
              <a:rPr lang="en-IN" altLang="en-US"/>
              <a:t>{</a:t>
            </a:r>
          </a:p>
          <a:p>
            <a:pPr algn="l"/>
            <a:r>
              <a:rPr lang="en-IN" altLang="en-US"/>
              <a:t>    public void paint( Graphics g)</a:t>
            </a:r>
          </a:p>
          <a:p>
            <a:pPr algn="l"/>
            <a:r>
              <a:rPr lang="en-IN" altLang="en-US"/>
              <a:t>   {</a:t>
            </a:r>
          </a:p>
          <a:p>
            <a:pPr algn="l"/>
            <a:r>
              <a:rPr lang="en-IN" altLang="en-US"/>
              <a:t>     g.drawString(“Hello Java”,10,100);      </a:t>
            </a:r>
          </a:p>
          <a:p>
            <a:pPr algn="l"/>
            <a:r>
              <a:rPr lang="en-IN" altLang="en-US"/>
              <a:t>    }</a:t>
            </a:r>
          </a:p>
          <a:p>
            <a:pPr algn="l"/>
            <a:r>
              <a:rPr lang="en-IN" altLang="en-US"/>
              <a:t>}    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741045" y="3285490"/>
            <a:ext cx="2569845" cy="12344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Helloapplet.class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6574155" y="836930"/>
            <a:ext cx="2569845" cy="12344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Helloapplet.html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67360" y="4725670"/>
            <a:ext cx="3007995" cy="46037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 sz="2400"/>
              <a:t>javac Helloapplet.java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3275965" y="189230"/>
            <a:ext cx="2569845" cy="12344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Helloapplet.java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4211955" y="2205355"/>
            <a:ext cx="4739640" cy="424624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altLang="en-US"/>
              <a:t>&lt;HTML&gt;</a:t>
            </a:r>
          </a:p>
          <a:p>
            <a:pPr algn="l"/>
            <a:r>
              <a:rPr lang="en-IN" altLang="en-US"/>
              <a:t> &lt;HEAD&gt;</a:t>
            </a:r>
          </a:p>
          <a:p>
            <a:pPr algn="l"/>
            <a:r>
              <a:rPr lang="en-IN" altLang="en-US"/>
              <a:t>    &lt;TITLE&gt; Welcome to Java Applets&lt;/TITLE&gt;</a:t>
            </a:r>
          </a:p>
          <a:p>
            <a:pPr algn="l"/>
            <a:r>
              <a:rPr lang="en-IN" altLang="en-US"/>
              <a:t>  &lt;/HEAD&gt;</a:t>
            </a:r>
          </a:p>
          <a:p>
            <a:pPr algn="l"/>
            <a:r>
              <a:rPr lang="en-IN" altLang="en-US"/>
              <a:t>&lt;BODY&gt;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  </a:t>
            </a:r>
            <a:r>
              <a:rPr lang="en-IN" altLang="en-US" b="1">
                <a:sym typeface="+mn-ea"/>
              </a:rPr>
              <a:t>&lt;APPLET</a:t>
            </a:r>
            <a:endParaRPr lang="en-IN" altLang="en-US" b="1"/>
          </a:p>
          <a:p>
            <a:pPr algn="l"/>
            <a:r>
              <a:rPr lang="en-IN" altLang="en-US" b="1">
                <a:sym typeface="+mn-ea"/>
              </a:rPr>
              <a:t>           code=Helloapplet.class</a:t>
            </a:r>
            <a:endParaRPr lang="en-IN" altLang="en-US" b="1"/>
          </a:p>
          <a:p>
            <a:pPr algn="l"/>
            <a:r>
              <a:rPr lang="en-IN" altLang="en-US" b="1">
                <a:sym typeface="+mn-ea"/>
              </a:rPr>
              <a:t>          width=400</a:t>
            </a:r>
            <a:endParaRPr lang="en-IN" altLang="en-US" b="1"/>
          </a:p>
          <a:p>
            <a:pPr algn="l"/>
            <a:r>
              <a:rPr lang="en-IN" altLang="en-US" b="1">
                <a:sym typeface="+mn-ea"/>
              </a:rPr>
              <a:t>          height=200 &gt;</a:t>
            </a:r>
            <a:endParaRPr lang="en-IN" altLang="en-US" b="1"/>
          </a:p>
          <a:p>
            <a:pPr algn="l"/>
            <a:r>
              <a:rPr lang="en-IN" altLang="en-US" b="1">
                <a:sym typeface="+mn-ea"/>
              </a:rPr>
              <a:t> &lt;/APPLET&gt;</a:t>
            </a:r>
            <a:endParaRPr lang="en-IN" altLang="en-US" b="1"/>
          </a:p>
          <a:p>
            <a:pPr algn="l"/>
            <a:endParaRPr lang="en-IN" altLang="en-US"/>
          </a:p>
          <a:p>
            <a:pPr algn="l"/>
            <a:r>
              <a:rPr lang="en-IN" altLang="en-US"/>
              <a:t>&lt;/BODY&gt;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 animBg="1"/>
      <p:bldP spid="8" grpId="1" animBg="1"/>
      <p:bldP spid="6" grpId="0" animBg="1"/>
      <p:bldP spid="6" grpId="1" animBg="1"/>
      <p:bldP spid="10" grpId="0" bldLvl="0" animBg="1"/>
      <p:bldP spid="10" grpId="1" animBg="1"/>
      <p:bldP spid="12" grpId="0" animBg="1"/>
      <p:bldP spid="12" grpId="1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7950" y="189230"/>
            <a:ext cx="5797550" cy="147637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 anchor="t">
            <a:spAutoFit/>
          </a:bodyPr>
          <a:lstStyle/>
          <a:p>
            <a:pPr algn="l"/>
            <a:r>
              <a:rPr lang="en-IN" altLang="en-US">
                <a:sym typeface="+mn-ea"/>
              </a:rPr>
              <a:t>To run an applet, we require one of the folowing:</a:t>
            </a:r>
          </a:p>
          <a:p>
            <a:pPr algn="l"/>
            <a:endParaRPr lang="en-IN" altLang="en-US"/>
          </a:p>
          <a:p>
            <a:pPr marL="457200" indent="-457200" algn="l">
              <a:buAutoNum type="arabicPeriod"/>
            </a:pPr>
            <a:r>
              <a:rPr lang="en-IN" altLang="en-US">
                <a:sym typeface="+mn-ea"/>
              </a:rPr>
              <a:t>java enabled web browser(entire webpage can be seen)</a:t>
            </a:r>
          </a:p>
          <a:p>
            <a:pPr indent="0" algn="l">
              <a:buNone/>
            </a:pPr>
            <a:endParaRPr lang="en-IN" altLang="en-US"/>
          </a:p>
          <a:p>
            <a:pPr marL="457200" indent="-457200" algn="l">
              <a:buAutoNum type="arabicPeriod"/>
            </a:pPr>
            <a:r>
              <a:rPr lang="en-IN" altLang="en-US">
                <a:sym typeface="+mn-ea"/>
              </a:rPr>
              <a:t>java applet viewer(only applet output)</a:t>
            </a:r>
            <a:endParaRPr lang="en-US"/>
          </a:p>
        </p:txBody>
      </p:sp>
      <p:sp>
        <p:nvSpPr>
          <p:cNvPr id="5" name="Flowchart: Alternate Process 4"/>
          <p:cNvSpPr/>
          <p:nvPr/>
        </p:nvSpPr>
        <p:spPr>
          <a:xfrm>
            <a:off x="611505" y="711200"/>
            <a:ext cx="5067300" cy="431800"/>
          </a:xfrm>
          <a:prstGeom prst="flowChartAlternateProcess">
            <a:avLst/>
          </a:prstGeom>
          <a:solidFill>
            <a:schemeClr val="tx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Alternate Process 3"/>
          <p:cNvSpPr/>
          <p:nvPr/>
        </p:nvSpPr>
        <p:spPr>
          <a:xfrm>
            <a:off x="539750" y="1233805"/>
            <a:ext cx="5067300" cy="431800"/>
          </a:xfrm>
          <a:prstGeom prst="flowChartAlternateProcess">
            <a:avLst/>
          </a:prstGeom>
          <a:solidFill>
            <a:schemeClr val="tx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932045" y="3069590"/>
            <a:ext cx="3881120" cy="64516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Syntax:</a:t>
            </a:r>
          </a:p>
          <a:p>
            <a:r>
              <a:rPr lang="en-IN" altLang="en-US"/>
              <a:t>         appletviewer Helloapplet.html</a:t>
            </a:r>
          </a:p>
        </p:txBody>
      </p:sp>
      <p:graphicFrame>
        <p:nvGraphicFramePr>
          <p:cNvPr id="7" name="Object 6"/>
          <p:cNvGraphicFramePr/>
          <p:nvPr/>
        </p:nvGraphicFramePr>
        <p:xfrm>
          <a:off x="4932045" y="3933190"/>
          <a:ext cx="3813175" cy="259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10000" imgH="2597150" progId="Paint.Picture">
                  <p:embed/>
                </p:oleObj>
              </mc:Choice>
              <mc:Fallback>
                <p:oleObj r:id="rId2" imgW="3810000" imgH="25971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2045" y="3933190"/>
                        <a:ext cx="3813175" cy="2599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2555875" y="5157470"/>
            <a:ext cx="2177415" cy="368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/>
              <a:t>Applet</a:t>
            </a:r>
            <a:r>
              <a:rPr lang="en-IN" altLang="en-US"/>
              <a:t> Window------&gt;</a:t>
            </a:r>
          </a:p>
        </p:txBody>
      </p:sp>
      <p:graphicFrame>
        <p:nvGraphicFramePr>
          <p:cNvPr id="12" name="Object 11"/>
          <p:cNvGraphicFramePr/>
          <p:nvPr/>
        </p:nvGraphicFramePr>
        <p:xfrm>
          <a:off x="539750" y="1845310"/>
          <a:ext cx="4232910" cy="213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29100" imgH="2133600" progId="Paint.Picture">
                  <p:embed/>
                </p:oleObj>
              </mc:Choice>
              <mc:Fallback>
                <p:oleObj r:id="rId4" imgW="4229100" imgH="2133600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750" y="1845310"/>
                        <a:ext cx="4232910" cy="2135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4" grpId="0" animBg="1"/>
      <p:bldP spid="4" grpId="1" animBg="1"/>
      <p:bldP spid="6" grpId="0" animBg="1"/>
      <p:bldP spid="6" grpId="1" animBg="1"/>
      <p:bldP spid="10" grpId="0" animBg="1"/>
      <p:bldP spid="10" grpId="1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 u="sng"/>
              <a:t>Graphics</a:t>
            </a:r>
            <a:r>
              <a:rPr lang="en-IN" altLang="en-US"/>
              <a:t> class includes methods for drawing many different types of shapes.</a:t>
            </a:r>
          </a:p>
          <a:p>
            <a:pPr algn="l"/>
            <a:endParaRPr lang="en-I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working with 2D shapes</a:t>
            </a:r>
          </a:p>
        </p:txBody>
      </p:sp>
      <p:graphicFrame>
        <p:nvGraphicFramePr>
          <p:cNvPr id="5" name="Table 4"/>
          <p:cNvGraphicFramePr/>
          <p:nvPr/>
        </p:nvGraphicFramePr>
        <p:xfrm>
          <a:off x="3564255" y="3285490"/>
          <a:ext cx="2457450" cy="2308860"/>
        </p:xfrm>
        <a:graphic>
          <a:graphicData uri="http://schemas.openxmlformats.org/drawingml/2006/table">
            <a:tbl>
              <a:tblPr bandCol="1">
                <a:tableStyleId>{22838BEF-8BB2-4498-84A7-C5851F593DF1}</a:tableStyleId>
              </a:tblPr>
              <a:tblGrid>
                <a:gridCol w="491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000"/>
                        <a:t>(0,20)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539750" y="2781300"/>
            <a:ext cx="2531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Coordinate System of java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04615" y="3106420"/>
            <a:ext cx="1819910" cy="3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75965" y="3429000"/>
            <a:ext cx="0" cy="1944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4627245" y="2709545"/>
            <a:ext cx="332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x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2827020" y="4198620"/>
            <a:ext cx="278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y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3131820" y="2917190"/>
            <a:ext cx="581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(0,0)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2915920" y="5589270"/>
            <a:ext cx="688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(0,60)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941060" y="5661660"/>
            <a:ext cx="795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(50,60)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6084570" y="2925445"/>
            <a:ext cx="6883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(50,0)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4" grpId="0"/>
      <p:bldP spid="1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D06119-BE17-4EAE-8CF6-28A67567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Image result for polymorphism in java ppt">
            <a:extLst>
              <a:ext uri="{FF2B5EF4-FFF2-40B4-BE49-F238E27FC236}">
                <a16:creationId xmlns:a16="http://schemas.microsoft.com/office/drawing/2014/main" id="{3BDE656A-8622-4D07-AF40-627EA3E3100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2696"/>
            <a:ext cx="792088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2981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Drawing methods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5399" t="36877" r="26270"/>
          <a:stretch>
            <a:fillRect/>
          </a:stretch>
        </p:blipFill>
        <p:spPr>
          <a:xfrm>
            <a:off x="2164715" y="2565400"/>
            <a:ext cx="4464685" cy="30937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20470" y="2102485"/>
            <a:ext cx="1808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Graphics class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</a:t>
            </a:r>
            <a:r>
              <a:rPr lang="en-IN" altLang="en-US" sz="3200" dirty="0"/>
              <a:t>8</a:t>
            </a:r>
            <a:r>
              <a:rPr lang="en-IN" sz="3200" dirty="0"/>
              <a:t>:</a:t>
            </a:r>
            <a:r>
              <a:rPr lang="en-US" altLang="en-IN" sz="3200" dirty="0"/>
              <a:t> </a:t>
            </a:r>
            <a:r>
              <a:rPr lang="en-IN" altLang="en-US" sz="3200" dirty="0"/>
              <a:t>Nested class/Inner class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>
                <a:sym typeface="+mn-ea"/>
              </a:rPr>
              <a:t>In java, just like methods and varibles, it can have a class too.</a:t>
            </a:r>
            <a:endParaRPr lang="en-IN" altLang="en-US"/>
          </a:p>
          <a:p>
            <a:pPr algn="l"/>
            <a:r>
              <a:rPr lang="en-US"/>
              <a:t>Java inner class or nested class is a class which is declared inside the class or interface.</a:t>
            </a:r>
          </a:p>
          <a:p>
            <a:pPr algn="l"/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I</a:t>
            </a:r>
            <a:r>
              <a:rPr lang="en-US">
                <a:sym typeface="+mn-ea"/>
              </a:rPr>
              <a:t>nner class or nested class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195830" y="3357245"/>
            <a:ext cx="3208020" cy="203009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Syntax:</a:t>
            </a:r>
          </a:p>
          <a:p>
            <a:r>
              <a:rPr lang="en-IN" altLang="en-US"/>
              <a:t>        class Java_Outer_class{  </a:t>
            </a:r>
          </a:p>
          <a:p>
            <a:r>
              <a:rPr lang="en-IN" altLang="en-US"/>
              <a:t>           //code  </a:t>
            </a:r>
          </a:p>
          <a:p>
            <a:r>
              <a:rPr lang="en-IN" altLang="en-US"/>
              <a:t>           class Java_Inner_class{  </a:t>
            </a:r>
          </a:p>
          <a:p>
            <a:r>
              <a:rPr lang="en-IN" altLang="en-US"/>
              <a:t>              //code  </a:t>
            </a:r>
          </a:p>
          <a:p>
            <a:r>
              <a:rPr lang="en-IN" altLang="en-US"/>
              <a:t>           }  </a:t>
            </a:r>
          </a:p>
          <a:p>
            <a:r>
              <a:rPr lang="en-IN" altLang="en-US"/>
              <a:t>      }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u="sng"/>
              <a:t>Types of Nested classes</a:t>
            </a:r>
          </a:p>
          <a:p>
            <a:pPr algn="l"/>
            <a:r>
              <a:rPr lang="en-IN" altLang="en-US"/>
              <a:t>T</a:t>
            </a:r>
            <a:r>
              <a:rPr lang="en-US"/>
              <a:t>wo types </a:t>
            </a:r>
          </a:p>
          <a:p>
            <a:pPr marL="457200" indent="-457200" algn="l">
              <a:buAutoNum type="arabicPeriod"/>
            </a:pPr>
            <a:r>
              <a:rPr lang="en-US">
                <a:sym typeface="+mn-ea"/>
              </a:rPr>
              <a:t>Static nested class</a:t>
            </a:r>
            <a:endParaRPr lang="en-US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/>
              <a:t>Non-static nested class (inner class)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Member inner class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Anonymous inner class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Local inner class</a:t>
            </a:r>
          </a:p>
          <a:p>
            <a:pPr algn="l">
              <a:buFont typeface="+mj-lt"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I</a:t>
            </a:r>
            <a:r>
              <a:rPr lang="en-US">
                <a:sym typeface="+mn-ea"/>
              </a:rPr>
              <a:t>nner class or nested class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/>
              <a:t>A static class i.e. created inside a class is called static nested class in java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IN" altLang="en-US"/>
              <a:t>static inner class instance can be created outside the class using following Syntax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Static nested class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771775" y="2637155"/>
            <a:ext cx="3684905" cy="203009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Syntax:</a:t>
            </a:r>
          </a:p>
          <a:p>
            <a:r>
              <a:rPr lang="en-IN" altLang="en-US"/>
              <a:t>        class Java_Outer_class{  </a:t>
            </a:r>
          </a:p>
          <a:p>
            <a:r>
              <a:rPr lang="en-IN" altLang="en-US"/>
              <a:t>           //code  </a:t>
            </a:r>
          </a:p>
          <a:p>
            <a:r>
              <a:rPr lang="en-IN" altLang="en-US"/>
              <a:t>           static class Java_Inner_class{  </a:t>
            </a:r>
          </a:p>
          <a:p>
            <a:r>
              <a:rPr lang="en-IN" altLang="en-US"/>
              <a:t>              //code  </a:t>
            </a:r>
          </a:p>
          <a:p>
            <a:r>
              <a:rPr lang="en-IN" altLang="en-US"/>
              <a:t>           }  </a:t>
            </a:r>
          </a:p>
          <a:p>
            <a:r>
              <a:rPr lang="en-IN" altLang="en-US"/>
              <a:t>      } 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28265" y="5229225"/>
            <a:ext cx="3684905" cy="92202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Syntax:</a:t>
            </a:r>
          </a:p>
          <a:p>
            <a:r>
              <a:rPr lang="en-IN" altLang="en-US"/>
              <a:t>  Outer.Inner o1=new Oute.Inner();</a:t>
            </a:r>
          </a:p>
          <a:p>
            <a:r>
              <a:rPr lang="en-IN" altLang="en-US"/>
              <a:t>       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6228715" y="4221480"/>
            <a:ext cx="2188210" cy="161671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No need to create outer class 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Rules: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It can be accessed by outer class name.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Static nested class cannot access non-static (instance) data member or method.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It can access static data members of outer class including private.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static inner class can be public, private, protected and default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Outer class should be public or default.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Static nested class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u="sng"/>
              <a:t>Types of Nested classes</a:t>
            </a:r>
          </a:p>
          <a:p>
            <a:pPr algn="l"/>
            <a:r>
              <a:rPr lang="en-IN" altLang="en-US"/>
              <a:t>T</a:t>
            </a:r>
            <a:r>
              <a:rPr lang="en-US"/>
              <a:t>wo types </a:t>
            </a:r>
          </a:p>
          <a:p>
            <a:pPr marL="457200" indent="-457200" algn="l">
              <a:buAutoNum type="arabicPeriod"/>
            </a:pPr>
            <a:r>
              <a:rPr lang="en-US">
                <a:sym typeface="+mn-ea"/>
              </a:rPr>
              <a:t>Static nested class</a:t>
            </a:r>
            <a:endParaRPr lang="en-US"/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/>
              <a:t>Non-static nested class (inner class)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/>
              <a:t>Member inner class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Anonymous inner class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/>
              <a:t>Local inner class</a:t>
            </a:r>
          </a:p>
          <a:p>
            <a:pPr algn="l">
              <a:buFont typeface="+mj-lt"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I</a:t>
            </a:r>
            <a:r>
              <a:rPr lang="en-US">
                <a:sym typeface="+mn-ea"/>
              </a:rPr>
              <a:t>nner class or nested class</a:t>
            </a:r>
            <a:endParaRPr lang="en-US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>
                <a:sym typeface="+mn-ea"/>
              </a:rPr>
              <a:t>Member inner class</a:t>
            </a:r>
          </a:p>
          <a:p>
            <a:pPr lvl="1" algn="l">
              <a:buFont typeface="Arial" panose="020B0604020202020204" pitchFamily="34" charset="0"/>
            </a:pPr>
            <a:r>
              <a:rPr lang="en-US" sz="2000">
                <a:solidFill>
                  <a:schemeClr val="tx1"/>
                </a:solidFill>
              </a:rPr>
              <a:t>A non-static class that is created inside a class but outside a method is called member inner class.</a:t>
            </a: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r>
              <a:rPr lang="en-IN" altLang="en-US" sz="2000">
                <a:solidFill>
                  <a:schemeClr val="tx1"/>
                </a:solidFill>
              </a:rPr>
              <a:t>Outer class Object is required.</a:t>
            </a:r>
            <a:endParaRPr lang="en-US" sz="2000">
              <a:solidFill>
                <a:schemeClr val="tx1"/>
              </a:solidFill>
            </a:endParaRPr>
          </a:p>
          <a:p>
            <a:pPr algn="l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Non-static nested class (inner class)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700020" y="3429000"/>
            <a:ext cx="3684905" cy="203009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Syntax:</a:t>
            </a:r>
          </a:p>
          <a:p>
            <a:r>
              <a:rPr lang="en-IN" altLang="en-US"/>
              <a:t>        class Java_Outer_class{  </a:t>
            </a:r>
          </a:p>
          <a:p>
            <a:r>
              <a:rPr lang="en-IN" altLang="en-US"/>
              <a:t>           //code  </a:t>
            </a:r>
          </a:p>
          <a:p>
            <a:r>
              <a:rPr lang="en-IN" altLang="en-US"/>
              <a:t>           class Java_Inner_class{  </a:t>
            </a:r>
          </a:p>
          <a:p>
            <a:r>
              <a:rPr lang="en-IN" altLang="en-US"/>
              <a:t>              //code  </a:t>
            </a:r>
          </a:p>
          <a:p>
            <a:r>
              <a:rPr lang="en-IN" altLang="en-US"/>
              <a:t>           }  </a:t>
            </a:r>
          </a:p>
          <a:p>
            <a:r>
              <a:rPr lang="en-IN" altLang="en-US"/>
              <a:t>      }  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6444615" y="3645535"/>
            <a:ext cx="2188210" cy="11741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lvl="1" indent="-457200" algn="l">
              <a:buFont typeface="Arial" panose="020B0604020202020204" pitchFamily="34" charset="0"/>
              <a:buChar char="•"/>
            </a:pPr>
            <a:r>
              <a:rPr lang="en-US" sz="2000">
                <a:sym typeface="+mn-ea"/>
              </a:rPr>
              <a:t>Anonymous inner class</a:t>
            </a:r>
          </a:p>
          <a:p>
            <a:pPr lvl="1" algn="l">
              <a:buFont typeface="Arial" panose="020B0604020202020204" pitchFamily="34" charset="0"/>
            </a:pPr>
            <a:r>
              <a:rPr lang="en-US" sz="2000">
                <a:solidFill>
                  <a:schemeClr val="tx1"/>
                </a:solidFill>
              </a:rPr>
              <a:t>A class that have no name is known as anonymous inner class in java.</a:t>
            </a:r>
          </a:p>
          <a:p>
            <a:pPr lvl="1" algn="l">
              <a:buFont typeface="Arial" panose="020B0604020202020204" pitchFamily="34" charset="0"/>
            </a:pPr>
            <a:r>
              <a:rPr lang="en-US" sz="2000">
                <a:solidFill>
                  <a:schemeClr val="tx1"/>
                </a:solidFill>
              </a:rPr>
              <a:t>It should be used if you have to override method of class or interface.</a:t>
            </a: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algn="l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Non-static nested class (inner class)</a:t>
            </a:r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3275965" y="3573145"/>
            <a:ext cx="2188210" cy="11741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000">
                <a:sym typeface="+mn-ea"/>
              </a:rPr>
              <a:t>Local inner class</a:t>
            </a:r>
            <a:endParaRPr lang="en-US" sz="2000"/>
          </a:p>
          <a:p>
            <a:pPr lvl="1" algn="l">
              <a:buFont typeface="Arial" panose="020B0604020202020204" pitchFamily="34" charset="0"/>
            </a:pPr>
            <a:r>
              <a:rPr lang="en-US" sz="2000">
                <a:solidFill>
                  <a:schemeClr val="tx1"/>
                </a:solidFill>
              </a:rPr>
              <a:t>A class i.e. created inside a method is called local inner class in java.</a:t>
            </a:r>
          </a:p>
          <a:p>
            <a:pPr lvl="1" algn="l">
              <a:buFont typeface="Arial" panose="020B0604020202020204" pitchFamily="34" charset="0"/>
            </a:pPr>
            <a:r>
              <a:rPr lang="en-US" sz="2000">
                <a:solidFill>
                  <a:schemeClr val="tx1"/>
                </a:solidFill>
              </a:rPr>
              <a:t>If you want to invoke the methods of local inner class, you must instantiate this class inside the method.</a:t>
            </a: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en-US" sz="2000">
              <a:solidFill>
                <a:schemeClr val="tx1"/>
              </a:solidFill>
            </a:endParaRPr>
          </a:p>
          <a:p>
            <a:pPr algn="l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Non-static nested class (inner class)</a:t>
            </a:r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3204210" y="3861435"/>
            <a:ext cx="2188210" cy="11741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2214554"/>
            <a:ext cx="8229600" cy="4075176"/>
          </a:xfrm>
        </p:spPr>
        <p:txBody>
          <a:bodyPr/>
          <a:lstStyle/>
          <a:p>
            <a:r>
              <a:rPr lang="en-US" dirty="0"/>
              <a:t>Mobile applications (specially Android apps)</a:t>
            </a:r>
          </a:p>
          <a:p>
            <a:r>
              <a:rPr lang="en-US" dirty="0"/>
              <a:t>Desktop applications</a:t>
            </a:r>
          </a:p>
          <a:p>
            <a:r>
              <a:rPr lang="en-US" dirty="0"/>
              <a:t>Web applications</a:t>
            </a:r>
          </a:p>
          <a:p>
            <a:r>
              <a:rPr lang="en-US" dirty="0"/>
              <a:t>Gaming Applications</a:t>
            </a:r>
          </a:p>
          <a:p>
            <a:r>
              <a:rPr lang="en-US" dirty="0"/>
              <a:t>Cloud-based Applications</a:t>
            </a:r>
          </a:p>
          <a:p>
            <a:r>
              <a:rPr lang="en-US" dirty="0"/>
              <a:t>Software Tools</a:t>
            </a:r>
          </a:p>
          <a:p>
            <a:r>
              <a:rPr lang="en-US" dirty="0"/>
              <a:t>Database connection</a:t>
            </a:r>
          </a:p>
          <a:p>
            <a:r>
              <a:rPr lang="en-US" dirty="0"/>
              <a:t>And much, much more!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is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23AF41-6C7E-4FAB-B240-B421A0A4A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590B9CF-411F-4A69-868F-A240BCB241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64705"/>
            <a:ext cx="7992887" cy="5721820"/>
          </a:xfrm>
        </p:spPr>
      </p:pic>
    </p:spTree>
    <p:extLst>
      <p:ext uri="{BB962C8B-B14F-4D97-AF65-F5344CB8AC3E}">
        <p14:creationId xmlns:p14="http://schemas.microsoft.com/office/powerpoint/2010/main" val="54979722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</a:t>
            </a:r>
            <a:r>
              <a:rPr lang="en-US" altLang="en-IN" sz="3200" dirty="0"/>
              <a:t>3</a:t>
            </a:r>
            <a:r>
              <a:rPr lang="en-IN" altLang="en-US" sz="3200" dirty="0"/>
              <a:t>9</a:t>
            </a:r>
            <a:r>
              <a:rPr lang="en-IN" sz="3200" dirty="0"/>
              <a:t>:</a:t>
            </a:r>
            <a:r>
              <a:rPr lang="en-US" altLang="en-IN" sz="3200" dirty="0"/>
              <a:t> </a:t>
            </a:r>
            <a:r>
              <a:rPr lang="en-IN" altLang="en-US" sz="3200" dirty="0"/>
              <a:t>Event Handling </a:t>
            </a:r>
          </a:p>
          <a:p>
            <a:pPr marL="0" indent="0" algn="ctr">
              <a:buNone/>
            </a:pPr>
            <a:r>
              <a:rPr lang="en-IN" altLang="en-US" sz="3200" dirty="0"/>
              <a:t>(Introduction)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u="sng"/>
              <a:t>Event?</a:t>
            </a:r>
          </a:p>
          <a:p>
            <a:pPr algn="l"/>
            <a:r>
              <a:rPr lang="en-US"/>
              <a:t>Change in the state of an object is known as event i.e. event describes the change in state of source. </a:t>
            </a:r>
          </a:p>
          <a:p>
            <a:pPr algn="l"/>
            <a:r>
              <a:rPr lang="en-US"/>
              <a:t>Events are generated as result of user interaction with the graphical user interface components. </a:t>
            </a:r>
          </a:p>
          <a:p>
            <a:pPr algn="l"/>
            <a:r>
              <a:rPr lang="en-US"/>
              <a:t>For example: press a button, enter a character in textbox, click or drag a mouse, etc. </a:t>
            </a:r>
          </a:p>
          <a:p>
            <a:pPr algn="l"/>
            <a:r>
              <a:rPr lang="en-US" u="sng"/>
              <a:t>Event Handling?</a:t>
            </a:r>
          </a:p>
          <a:p>
            <a:pPr algn="l"/>
            <a:r>
              <a:rPr lang="en-US"/>
              <a:t>Event Handling is the mechanism that controls the event and decides what should happen if an event occurs.</a:t>
            </a:r>
          </a:p>
          <a:p>
            <a:pPr algn="l"/>
            <a:r>
              <a:rPr lang="en-US"/>
              <a:t>This mechanism have the code which is known as event handler that is executed when an event occurs. </a:t>
            </a:r>
            <a:r>
              <a:rPr lang="en-IN" altLang="en-US"/>
              <a:t>(Delegation Event Model)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Event Handling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b="1" u="sng"/>
              <a:t>key participants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Source</a:t>
            </a:r>
          </a:p>
          <a:p>
            <a:pPr algn="l"/>
            <a:r>
              <a:rPr lang="en-US"/>
              <a:t> </a:t>
            </a:r>
            <a:r>
              <a:rPr lang="en-IN" altLang="en-US"/>
              <a:t>   The source is an object on which event occurs.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Listener </a:t>
            </a:r>
          </a:p>
          <a:p>
            <a:pPr algn="l"/>
            <a:r>
              <a:rPr lang="en-IN" altLang="en-US"/>
              <a:t>    It is also known as event handler. Listener is responsible for generating response to an event.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Delegation Event Model)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764030" y="4437380"/>
            <a:ext cx="84772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Source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788535" y="4365625"/>
            <a:ext cx="99822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Listener</a:t>
            </a:r>
          </a:p>
        </p:txBody>
      </p:sp>
      <p:sp>
        <p:nvSpPr>
          <p:cNvPr id="7" name="Rectangles 6"/>
          <p:cNvSpPr/>
          <p:nvPr/>
        </p:nvSpPr>
        <p:spPr>
          <a:xfrm>
            <a:off x="1497965" y="5229225"/>
            <a:ext cx="1379855" cy="287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Click Here</a:t>
            </a:r>
          </a:p>
        </p:txBody>
      </p:sp>
      <p:sp>
        <p:nvSpPr>
          <p:cNvPr id="8" name="Wave 7"/>
          <p:cNvSpPr/>
          <p:nvPr/>
        </p:nvSpPr>
        <p:spPr>
          <a:xfrm>
            <a:off x="4428490" y="5157470"/>
            <a:ext cx="1830070" cy="456565"/>
          </a:xfrm>
          <a:prstGeom prst="wave">
            <a:avLst>
              <a:gd name="adj1" fmla="val 12500"/>
              <a:gd name="adj2" fmla="val 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Java Code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31490" y="4941570"/>
            <a:ext cx="1180465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3166110" y="4509135"/>
            <a:ext cx="1262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Register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60065" y="5382260"/>
            <a:ext cx="1180465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2988310" y="5085715"/>
            <a:ext cx="1769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State Change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2988310" y="5321300"/>
            <a:ext cx="1769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Event Oocurs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178425" y="5661660"/>
            <a:ext cx="401955" cy="504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5508625" y="6093460"/>
            <a:ext cx="1358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Response</a:t>
            </a:r>
          </a:p>
        </p:txBody>
      </p:sp>
      <p:sp>
        <p:nvSpPr>
          <p:cNvPr id="18" name="Right Brace 17"/>
          <p:cNvSpPr/>
          <p:nvPr/>
        </p:nvSpPr>
        <p:spPr>
          <a:xfrm>
            <a:off x="6372225" y="5013325"/>
            <a:ext cx="288290" cy="720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6732270" y="5201920"/>
            <a:ext cx="1903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Seperate Java Code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2195830" y="5689600"/>
            <a:ext cx="8255" cy="332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212975" y="6021705"/>
            <a:ext cx="2575560" cy="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832985" y="5589270"/>
            <a:ext cx="27305" cy="413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2113915" y="6093460"/>
            <a:ext cx="2773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Delegating event processing</a:t>
            </a:r>
          </a:p>
        </p:txBody>
      </p:sp>
      <p:sp>
        <p:nvSpPr>
          <p:cNvPr id="25" name="Oval Callout 24"/>
          <p:cNvSpPr/>
          <p:nvPr/>
        </p:nvSpPr>
        <p:spPr>
          <a:xfrm>
            <a:off x="6258560" y="1484630"/>
            <a:ext cx="2689225" cy="166941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Benifit:</a:t>
            </a:r>
          </a:p>
          <a:p>
            <a:pPr algn="ctr"/>
            <a:r>
              <a:rPr lang="en-IN" altLang="en-US"/>
              <a:t>User interface design is seperated from event handler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2" grpId="0"/>
      <p:bldP spid="12" grpId="1"/>
      <p:bldP spid="14" grpId="0"/>
      <p:bldP spid="14" grpId="1"/>
      <p:bldP spid="15" grpId="0"/>
      <p:bldP spid="15" grpId="1"/>
      <p:bldP spid="17" grpId="0"/>
      <p:bldP spid="17" grpId="1"/>
      <p:bldP spid="18" grpId="0" animBg="1"/>
      <p:bldP spid="18" grpId="1" animBg="1"/>
      <p:bldP spid="19" grpId="0"/>
      <p:bldP spid="19" grpId="1"/>
      <p:bldP spid="24" grpId="0"/>
      <p:bldP spid="24" grpId="1"/>
      <p:bldP spid="25" grpId="0" animBg="1"/>
      <p:bldP spid="25" grpId="1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IN" altLang="en-US"/>
              <a:t>                 Button</a:t>
            </a:r>
          </a:p>
          <a:p>
            <a:pPr algn="l"/>
            <a:r>
              <a:rPr lang="en-IN" altLang="en-US"/>
              <a:t>                 Checkbox</a:t>
            </a:r>
          </a:p>
          <a:p>
            <a:pPr algn="l"/>
            <a:r>
              <a:rPr lang="en-IN" altLang="en-US"/>
              <a:t>	   List</a:t>
            </a:r>
          </a:p>
          <a:p>
            <a:pPr algn="l"/>
            <a:r>
              <a:rPr lang="en-IN" altLang="en-US"/>
              <a:t> 	   Menuitem</a:t>
            </a:r>
          </a:p>
          <a:p>
            <a:pPr algn="l"/>
            <a:r>
              <a:rPr lang="en-IN" altLang="en-US"/>
              <a:t>                Choice</a:t>
            </a:r>
          </a:p>
          <a:p>
            <a:pPr algn="l"/>
            <a:r>
              <a:rPr lang="en-IN" altLang="en-US"/>
              <a:t>                Scrollbar</a:t>
            </a:r>
          </a:p>
          <a:p>
            <a:pPr algn="l"/>
            <a:r>
              <a:rPr lang="en-IN" altLang="en-US"/>
              <a:t>                Textcomponent</a:t>
            </a:r>
          </a:p>
          <a:p>
            <a:pPr algn="l"/>
            <a:r>
              <a:rPr lang="en-IN" altLang="en-US"/>
              <a:t>                window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Event Handling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691640" y="2061210"/>
            <a:ext cx="84772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Source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012180" y="2132965"/>
            <a:ext cx="99822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Listener</a:t>
            </a:r>
          </a:p>
        </p:txBody>
      </p:sp>
      <p:sp>
        <p:nvSpPr>
          <p:cNvPr id="7" name="Left Brace 6"/>
          <p:cNvSpPr/>
          <p:nvPr/>
        </p:nvSpPr>
        <p:spPr>
          <a:xfrm>
            <a:off x="1069975" y="2781300"/>
            <a:ext cx="694055" cy="31680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79705" y="4005580"/>
            <a:ext cx="1200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Generates Events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996055" y="4005580"/>
            <a:ext cx="9359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924300" y="3645535"/>
            <a:ext cx="1200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Events</a:t>
            </a:r>
          </a:p>
          <a:p>
            <a:endParaRPr lang="en-IN" altLang="en-US"/>
          </a:p>
          <a:p>
            <a:r>
              <a:rPr lang="en-IN" altLang="en-US"/>
              <a:t> sent to</a:t>
            </a:r>
          </a:p>
        </p:txBody>
      </p:sp>
      <p:sp>
        <p:nvSpPr>
          <p:cNvPr id="12" name="Horizontal Scroll 11"/>
          <p:cNvSpPr/>
          <p:nvPr/>
        </p:nvSpPr>
        <p:spPr>
          <a:xfrm>
            <a:off x="5730240" y="3429000"/>
            <a:ext cx="1562735" cy="1144905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Interfaces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436235" y="5085715"/>
            <a:ext cx="3429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Listerners have to register to sources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5868670" y="5454015"/>
            <a:ext cx="247840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altLang="en-US"/>
              <a:t>Syntax: addTypeListener()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2" grpId="0" animBg="1"/>
      <p:bldP spid="12" grpId="1" animBg="1"/>
      <p:bldP spid="13" grpId="0"/>
      <p:bldP spid="13" grpId="1"/>
      <p:bldP spid="14" grpId="0" animBg="1"/>
      <p:bldP spid="14" grpId="1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2549525" cy="4075430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/>
          </a:p>
          <a:p>
            <a:pPr algn="l"/>
            <a:r>
              <a:rPr lang="en-IN" altLang="en-US"/>
              <a:t>ActionEvent                     </a:t>
            </a:r>
          </a:p>
          <a:p>
            <a:pPr algn="l"/>
            <a:r>
              <a:rPr lang="en-IN" altLang="en-US"/>
              <a:t>AdjustmentEvent             </a:t>
            </a:r>
          </a:p>
          <a:p>
            <a:pPr algn="l"/>
            <a:r>
              <a:rPr lang="en-IN" altLang="en-US"/>
              <a:t>ComponentEvent</a:t>
            </a:r>
          </a:p>
          <a:p>
            <a:pPr algn="l"/>
            <a:r>
              <a:rPr lang="en-IN" altLang="en-US"/>
              <a:t>ContainerEvent</a:t>
            </a:r>
          </a:p>
          <a:p>
            <a:pPr algn="l"/>
            <a:r>
              <a:rPr lang="en-IN" altLang="en-US"/>
              <a:t>FocusEvent</a:t>
            </a:r>
          </a:p>
          <a:p>
            <a:pPr algn="l"/>
            <a:r>
              <a:rPr lang="en-IN" altLang="en-US"/>
              <a:t>ItemEvent</a:t>
            </a:r>
          </a:p>
          <a:p>
            <a:pPr algn="l"/>
            <a:r>
              <a:rPr lang="en-IN" altLang="en-US"/>
              <a:t>KeyEvent</a:t>
            </a:r>
          </a:p>
          <a:p>
            <a:pPr algn="l"/>
            <a:r>
              <a:rPr lang="en-IN" altLang="en-US"/>
              <a:t>MouseEvent</a:t>
            </a:r>
          </a:p>
          <a:p>
            <a:pPr algn="l"/>
            <a:r>
              <a:rPr lang="en-IN" altLang="en-US"/>
              <a:t>MouseWheelEvent</a:t>
            </a:r>
          </a:p>
          <a:p>
            <a:pPr algn="l"/>
            <a:r>
              <a:rPr lang="en-IN" altLang="en-US"/>
              <a:t>TextEvent</a:t>
            </a:r>
          </a:p>
          <a:p>
            <a:pPr algn="l"/>
            <a:r>
              <a:rPr lang="en-IN" altLang="en-US"/>
              <a:t>WindowEvent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Event Handling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28040" y="1772920"/>
            <a:ext cx="152463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Event Classes</a:t>
            </a:r>
          </a:p>
        </p:txBody>
      </p:sp>
      <p:sp>
        <p:nvSpPr>
          <p:cNvPr id="6" name="Content Placeholder 1"/>
          <p:cNvSpPr>
            <a:spLocks noGrp="1"/>
          </p:cNvSpPr>
          <p:nvPr/>
        </p:nvSpPr>
        <p:spPr>
          <a:xfrm>
            <a:off x="3023870" y="2004060"/>
            <a:ext cx="2714625" cy="4075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r>
              <a:rPr lang="en-IN" altLang="en-US"/>
              <a:t>Button, Menuitem,List                    </a:t>
            </a:r>
          </a:p>
          <a:p>
            <a:pPr algn="l"/>
            <a:r>
              <a:rPr lang="en-IN" altLang="en-US"/>
              <a:t>Component             </a:t>
            </a:r>
          </a:p>
          <a:p>
            <a:pPr algn="l"/>
            <a:r>
              <a:rPr lang="en-IN" altLang="en-US"/>
              <a:t>Component</a:t>
            </a:r>
          </a:p>
          <a:p>
            <a:pPr algn="l"/>
            <a:r>
              <a:rPr lang="en-IN" altLang="en-US"/>
              <a:t>Component</a:t>
            </a:r>
          </a:p>
          <a:p>
            <a:pPr algn="l"/>
            <a:r>
              <a:rPr lang="en-IN" altLang="en-US"/>
              <a:t>Component</a:t>
            </a:r>
          </a:p>
          <a:p>
            <a:pPr algn="l"/>
            <a:r>
              <a:rPr lang="en-IN" altLang="en-US"/>
              <a:t>Checkbox,choice</a:t>
            </a:r>
          </a:p>
          <a:p>
            <a:pPr algn="l"/>
            <a:r>
              <a:rPr lang="en-IN" altLang="en-US"/>
              <a:t>Textcomponent</a:t>
            </a:r>
          </a:p>
          <a:p>
            <a:pPr algn="l"/>
            <a:r>
              <a:rPr lang="en-IN" altLang="en-US"/>
              <a:t>Mouse movements</a:t>
            </a:r>
          </a:p>
          <a:p>
            <a:pPr algn="l"/>
            <a:r>
              <a:rPr lang="en-IN" altLang="en-US"/>
              <a:t>MouseWheelmovement</a:t>
            </a:r>
          </a:p>
          <a:p>
            <a:pPr algn="l"/>
            <a:r>
              <a:rPr lang="en-IN" altLang="en-US">
                <a:sym typeface="+mn-ea"/>
              </a:rPr>
              <a:t>Textcomponent</a:t>
            </a:r>
            <a:endParaRPr lang="en-IN" altLang="en-US"/>
          </a:p>
          <a:p>
            <a:pPr algn="l"/>
            <a:r>
              <a:rPr lang="en-IN" altLang="en-US"/>
              <a:t>Window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491865" y="1772920"/>
            <a:ext cx="84772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Source</a:t>
            </a:r>
          </a:p>
        </p:txBody>
      </p:sp>
      <p:sp>
        <p:nvSpPr>
          <p:cNvPr id="9" name="Content Placeholder 1"/>
          <p:cNvSpPr>
            <a:spLocks noGrp="1"/>
          </p:cNvSpPr>
          <p:nvPr/>
        </p:nvSpPr>
        <p:spPr>
          <a:xfrm>
            <a:off x="5464810" y="1987550"/>
            <a:ext cx="3814445" cy="4075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r>
              <a:rPr lang="en-IN" altLang="en-US"/>
              <a:t>ActionListener                   </a:t>
            </a:r>
          </a:p>
          <a:p>
            <a:pPr algn="l"/>
            <a:r>
              <a:rPr lang="en-IN" altLang="en-US"/>
              <a:t>AdjustmentListner             </a:t>
            </a:r>
          </a:p>
          <a:p>
            <a:pPr algn="l"/>
            <a:r>
              <a:rPr lang="en-IN" altLang="en-US"/>
              <a:t>ComponentListener</a:t>
            </a:r>
          </a:p>
          <a:p>
            <a:pPr algn="l"/>
            <a:r>
              <a:rPr lang="en-IN" altLang="en-US"/>
              <a:t>ContainerListner</a:t>
            </a:r>
          </a:p>
          <a:p>
            <a:pPr algn="l"/>
            <a:r>
              <a:rPr lang="en-IN" altLang="en-US"/>
              <a:t>FocusListener</a:t>
            </a:r>
          </a:p>
          <a:p>
            <a:pPr algn="l"/>
            <a:r>
              <a:rPr lang="en-IN" altLang="en-US"/>
              <a:t>ItemListener</a:t>
            </a:r>
          </a:p>
          <a:p>
            <a:pPr algn="l"/>
            <a:r>
              <a:rPr lang="en-IN" altLang="en-US"/>
              <a:t>KeyListener</a:t>
            </a:r>
          </a:p>
          <a:p>
            <a:pPr algn="l"/>
            <a:r>
              <a:rPr lang="en-IN" altLang="en-US"/>
              <a:t>MouseListener,MouseMotionListener</a:t>
            </a:r>
          </a:p>
          <a:p>
            <a:pPr algn="l"/>
            <a:r>
              <a:rPr lang="en-IN" altLang="en-US"/>
              <a:t>MouseWheelListener</a:t>
            </a:r>
          </a:p>
          <a:p>
            <a:pPr algn="l"/>
            <a:r>
              <a:rPr lang="en-IN" altLang="en-US">
                <a:sym typeface="+mn-ea"/>
              </a:rPr>
              <a:t>TextListener</a:t>
            </a:r>
            <a:endParaRPr lang="en-IN" altLang="en-US"/>
          </a:p>
          <a:p>
            <a:pPr algn="l"/>
            <a:r>
              <a:rPr lang="en-IN" altLang="en-US"/>
              <a:t>WindowListener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781675" y="1845310"/>
            <a:ext cx="116713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Interfaces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6586220" y="454025"/>
            <a:ext cx="2648585" cy="126174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import j</a:t>
            </a:r>
            <a:r>
              <a:rPr lang="en-IN" altLang="en-US">
                <a:sym typeface="+mn-ea"/>
              </a:rPr>
              <a:t>ava.awt.event.* paclage</a:t>
            </a:r>
            <a:endParaRPr lang="en-IN" altLang="en-US"/>
          </a:p>
          <a:p>
            <a:pPr algn="ctr"/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Template:</a:t>
            </a:r>
          </a:p>
          <a:p>
            <a:pPr algn="l"/>
            <a:r>
              <a:rPr lang="en-IN" altLang="en-US"/>
              <a:t>1. import packages </a:t>
            </a:r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r>
              <a:rPr lang="en-IN" altLang="en-US"/>
              <a:t>2. Class should extend the Applet class and implement the interfaces </a:t>
            </a:r>
          </a:p>
          <a:p>
            <a:pPr algn="l"/>
            <a:r>
              <a:rPr lang="en-IN" altLang="en-US"/>
              <a:t>3. Write applet code</a:t>
            </a:r>
          </a:p>
          <a:p>
            <a:pPr algn="l"/>
            <a:r>
              <a:rPr lang="en-IN" altLang="en-US"/>
              <a:t>4. init() method:  Register the Listener interface</a:t>
            </a:r>
          </a:p>
          <a:p>
            <a:pPr algn="l"/>
            <a:r>
              <a:rPr lang="en-IN" altLang="en-US"/>
              <a:t>5. Write Event methods defintion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Event Handling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844165" y="2349500"/>
            <a:ext cx="174371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altLang="en-US"/>
              <a:t>import java.awt.*;</a:t>
            </a:r>
          </a:p>
          <a:p>
            <a:r>
              <a:rPr lang="en-IN" altLang="en-US"/>
              <a:t>java.awt.event.*;</a:t>
            </a:r>
          </a:p>
          <a:p>
            <a:r>
              <a:rPr lang="en-IN" altLang="en-US"/>
              <a:t>java.applet.*;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5724525" y="4365625"/>
            <a:ext cx="247840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altLang="en-US"/>
              <a:t>Syntax: addTypeListener()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14" grpId="1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#40:</a:t>
            </a:r>
            <a:r>
              <a:rPr lang="en-US" altLang="en-IN" sz="3200" dirty="0"/>
              <a:t> </a:t>
            </a:r>
            <a:r>
              <a:rPr lang="en-IN" altLang="en-US" sz="3200" dirty="0"/>
              <a:t>Mouse Events 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u="sng"/>
              <a:t>Event?</a:t>
            </a:r>
          </a:p>
          <a:p>
            <a:pPr algn="l"/>
            <a:r>
              <a:rPr lang="en-US"/>
              <a:t>Change in the state of an object is known as event i.e. event describes the change in state of source. </a:t>
            </a:r>
          </a:p>
          <a:p>
            <a:pPr algn="l"/>
            <a:r>
              <a:rPr lang="en-US"/>
              <a:t>Events are generated as result of user interaction with the graphical user interface components. </a:t>
            </a:r>
          </a:p>
          <a:p>
            <a:pPr algn="l"/>
            <a:r>
              <a:rPr lang="en-US"/>
              <a:t>For example: press a button, enter a character in textbox, click or drag a mouse, etc. </a:t>
            </a:r>
          </a:p>
          <a:p>
            <a:pPr algn="l"/>
            <a:r>
              <a:rPr lang="en-US" u="sng"/>
              <a:t>Event Handling?</a:t>
            </a:r>
          </a:p>
          <a:p>
            <a:pPr algn="l"/>
            <a:r>
              <a:rPr lang="en-US"/>
              <a:t>Event Handling is the mechanism that controls the event and decides what should happen if an event occurs.</a:t>
            </a:r>
          </a:p>
          <a:p>
            <a:pPr algn="l"/>
            <a:r>
              <a:rPr lang="en-US"/>
              <a:t>This mechanism have the code which is known as event handler that is executed when an event occurs. </a:t>
            </a:r>
            <a:r>
              <a:rPr lang="en-IN" altLang="en-US"/>
              <a:t>(Delegation Event Model)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Event Handling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r>
              <a:rPr lang="en-IN" altLang="en-US"/>
              <a:t>                 Button</a:t>
            </a:r>
          </a:p>
          <a:p>
            <a:pPr algn="l"/>
            <a:r>
              <a:rPr lang="en-IN" altLang="en-US"/>
              <a:t>                 Checkbox</a:t>
            </a:r>
          </a:p>
          <a:p>
            <a:pPr algn="l"/>
            <a:r>
              <a:rPr lang="en-IN" altLang="en-US"/>
              <a:t>	   List</a:t>
            </a:r>
          </a:p>
          <a:p>
            <a:pPr algn="l"/>
            <a:r>
              <a:rPr lang="en-IN" altLang="en-US"/>
              <a:t> 	   Menuitem</a:t>
            </a:r>
          </a:p>
          <a:p>
            <a:pPr algn="l"/>
            <a:r>
              <a:rPr lang="en-IN" altLang="en-US"/>
              <a:t>                Choice</a:t>
            </a:r>
          </a:p>
          <a:p>
            <a:pPr algn="l"/>
            <a:r>
              <a:rPr lang="en-IN" altLang="en-US"/>
              <a:t>                Scrollbar</a:t>
            </a:r>
          </a:p>
          <a:p>
            <a:pPr algn="l"/>
            <a:r>
              <a:rPr lang="en-IN" altLang="en-US"/>
              <a:t>                Textcomponent</a:t>
            </a:r>
          </a:p>
          <a:p>
            <a:pPr algn="l"/>
            <a:r>
              <a:rPr lang="en-IN" altLang="en-US"/>
              <a:t>                window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Event Handling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691640" y="2061210"/>
            <a:ext cx="84772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Source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012180" y="2132965"/>
            <a:ext cx="99822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Listener</a:t>
            </a:r>
          </a:p>
        </p:txBody>
      </p:sp>
      <p:sp>
        <p:nvSpPr>
          <p:cNvPr id="7" name="Left Brace 6"/>
          <p:cNvSpPr/>
          <p:nvPr/>
        </p:nvSpPr>
        <p:spPr>
          <a:xfrm>
            <a:off x="1069975" y="2781300"/>
            <a:ext cx="694055" cy="31680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79705" y="4005580"/>
            <a:ext cx="1200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Generates Events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996055" y="4005580"/>
            <a:ext cx="935990" cy="215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924300" y="3645535"/>
            <a:ext cx="1200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Events</a:t>
            </a:r>
          </a:p>
          <a:p>
            <a:endParaRPr lang="en-IN" altLang="en-US"/>
          </a:p>
          <a:p>
            <a:r>
              <a:rPr lang="en-IN" altLang="en-US"/>
              <a:t> sent to</a:t>
            </a:r>
          </a:p>
        </p:txBody>
      </p:sp>
      <p:sp>
        <p:nvSpPr>
          <p:cNvPr id="12" name="Horizontal Scroll 11"/>
          <p:cNvSpPr/>
          <p:nvPr/>
        </p:nvSpPr>
        <p:spPr>
          <a:xfrm>
            <a:off x="5730240" y="3429000"/>
            <a:ext cx="1562735" cy="1144905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Interfaces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5436235" y="5085715"/>
            <a:ext cx="3429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Listerners have to register to sources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5868670" y="5454015"/>
            <a:ext cx="2478405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altLang="en-US"/>
              <a:t>Syntax: addTypeListener()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7" grpId="0" bldLvl="0" animBg="1"/>
      <p:bldP spid="7" grpId="1" animBg="1"/>
      <p:bldP spid="8" grpId="0"/>
      <p:bldP spid="8" grpId="1"/>
      <p:bldP spid="9" grpId="0" bldLvl="0" animBg="1"/>
      <p:bldP spid="9" grpId="1" animBg="1"/>
      <p:bldP spid="10" grpId="0"/>
      <p:bldP spid="10" grpId="1"/>
      <p:bldP spid="12" grpId="0" bldLvl="0" animBg="1"/>
      <p:bldP spid="12" grpId="1" animBg="1"/>
      <p:bldP spid="13" grpId="0"/>
      <p:bldP spid="13" grpId="1"/>
      <p:bldP spid="14" grpId="0" bldLvl="0" animBg="1"/>
      <p:bldP spid="14" grpId="1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020570"/>
            <a:ext cx="2549525" cy="4075430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/>
          </a:p>
          <a:p>
            <a:pPr algn="l"/>
            <a:r>
              <a:rPr lang="en-IN" altLang="en-US"/>
              <a:t>ActionEvent                     </a:t>
            </a:r>
          </a:p>
          <a:p>
            <a:pPr algn="l"/>
            <a:r>
              <a:rPr lang="en-IN" altLang="en-US"/>
              <a:t>AdjustmentEvent             </a:t>
            </a:r>
          </a:p>
          <a:p>
            <a:pPr algn="l"/>
            <a:r>
              <a:rPr lang="en-IN" altLang="en-US"/>
              <a:t>ComponentEvent</a:t>
            </a:r>
          </a:p>
          <a:p>
            <a:pPr algn="l"/>
            <a:r>
              <a:rPr lang="en-IN" altLang="en-US"/>
              <a:t>ContainerEvent</a:t>
            </a:r>
          </a:p>
          <a:p>
            <a:pPr algn="l"/>
            <a:r>
              <a:rPr lang="en-IN" altLang="en-US"/>
              <a:t>FocusEvent</a:t>
            </a:r>
          </a:p>
          <a:p>
            <a:pPr algn="l"/>
            <a:r>
              <a:rPr lang="en-IN" altLang="en-US"/>
              <a:t>ItemEvent</a:t>
            </a:r>
          </a:p>
          <a:p>
            <a:pPr algn="l"/>
            <a:r>
              <a:rPr lang="en-IN" altLang="en-US"/>
              <a:t>KeyEvent</a:t>
            </a:r>
          </a:p>
          <a:p>
            <a:pPr algn="l"/>
            <a:r>
              <a:rPr lang="en-IN" altLang="en-US"/>
              <a:t>MouseEvent</a:t>
            </a:r>
          </a:p>
          <a:p>
            <a:pPr algn="l"/>
            <a:r>
              <a:rPr lang="en-IN" altLang="en-US"/>
              <a:t>MouseWheelEvent</a:t>
            </a:r>
          </a:p>
          <a:p>
            <a:pPr algn="l"/>
            <a:r>
              <a:rPr lang="en-IN" altLang="en-US"/>
              <a:t>TextEvent</a:t>
            </a:r>
          </a:p>
          <a:p>
            <a:pPr algn="l"/>
            <a:r>
              <a:rPr lang="en-IN" altLang="en-US"/>
              <a:t>WindowEvent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Event Handling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11505" y="1772920"/>
            <a:ext cx="152463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Event Classes</a:t>
            </a:r>
          </a:p>
        </p:txBody>
      </p:sp>
      <p:sp>
        <p:nvSpPr>
          <p:cNvPr id="6" name="Content Placeholder 1"/>
          <p:cNvSpPr>
            <a:spLocks noGrp="1"/>
          </p:cNvSpPr>
          <p:nvPr/>
        </p:nvSpPr>
        <p:spPr>
          <a:xfrm>
            <a:off x="3023870" y="2004060"/>
            <a:ext cx="2714625" cy="4075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r>
              <a:rPr lang="en-IN" altLang="en-US"/>
              <a:t>Button, Menuitem,List                    </a:t>
            </a:r>
          </a:p>
          <a:p>
            <a:pPr algn="l"/>
            <a:r>
              <a:rPr lang="en-IN" altLang="en-US"/>
              <a:t>Component             </a:t>
            </a:r>
          </a:p>
          <a:p>
            <a:pPr algn="l"/>
            <a:r>
              <a:rPr lang="en-IN" altLang="en-US"/>
              <a:t>Component</a:t>
            </a:r>
          </a:p>
          <a:p>
            <a:pPr algn="l"/>
            <a:r>
              <a:rPr lang="en-IN" altLang="en-US"/>
              <a:t>Component</a:t>
            </a:r>
          </a:p>
          <a:p>
            <a:pPr algn="l"/>
            <a:r>
              <a:rPr lang="en-IN" altLang="en-US"/>
              <a:t>Component</a:t>
            </a:r>
          </a:p>
          <a:p>
            <a:pPr algn="l"/>
            <a:r>
              <a:rPr lang="en-IN" altLang="en-US"/>
              <a:t>Checkbox,choice</a:t>
            </a:r>
          </a:p>
          <a:p>
            <a:pPr algn="l"/>
            <a:r>
              <a:rPr lang="en-IN" altLang="en-US"/>
              <a:t>Textcomponent</a:t>
            </a:r>
          </a:p>
          <a:p>
            <a:pPr algn="l"/>
            <a:r>
              <a:rPr lang="en-IN" altLang="en-US"/>
              <a:t>Mouse movements</a:t>
            </a:r>
          </a:p>
          <a:p>
            <a:pPr algn="l"/>
            <a:r>
              <a:rPr lang="en-IN" altLang="en-US"/>
              <a:t>MouseWheelmovement</a:t>
            </a:r>
          </a:p>
          <a:p>
            <a:pPr algn="l"/>
            <a:r>
              <a:rPr lang="en-IN" altLang="en-US">
                <a:sym typeface="+mn-ea"/>
              </a:rPr>
              <a:t>Textcomponent</a:t>
            </a:r>
            <a:endParaRPr lang="en-IN" altLang="en-US"/>
          </a:p>
          <a:p>
            <a:pPr algn="l"/>
            <a:r>
              <a:rPr lang="en-IN" altLang="en-US"/>
              <a:t>Window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491865" y="1772920"/>
            <a:ext cx="84772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Source</a:t>
            </a:r>
          </a:p>
        </p:txBody>
      </p:sp>
      <p:sp>
        <p:nvSpPr>
          <p:cNvPr id="9" name="Content Placeholder 1"/>
          <p:cNvSpPr>
            <a:spLocks noGrp="1"/>
          </p:cNvSpPr>
          <p:nvPr/>
        </p:nvSpPr>
        <p:spPr>
          <a:xfrm>
            <a:off x="5464810" y="1987550"/>
            <a:ext cx="3814445" cy="4075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r>
              <a:rPr lang="en-IN" altLang="en-US"/>
              <a:t>ActionListener                   </a:t>
            </a:r>
          </a:p>
          <a:p>
            <a:pPr algn="l"/>
            <a:r>
              <a:rPr lang="en-IN" altLang="en-US"/>
              <a:t>AdjustmentListner             </a:t>
            </a:r>
          </a:p>
          <a:p>
            <a:pPr algn="l"/>
            <a:r>
              <a:rPr lang="en-IN" altLang="en-US"/>
              <a:t>ComponentListener</a:t>
            </a:r>
          </a:p>
          <a:p>
            <a:pPr algn="l"/>
            <a:r>
              <a:rPr lang="en-IN" altLang="en-US"/>
              <a:t>ContainerListner</a:t>
            </a:r>
          </a:p>
          <a:p>
            <a:pPr algn="l"/>
            <a:r>
              <a:rPr lang="en-IN" altLang="en-US"/>
              <a:t>FocusListener</a:t>
            </a:r>
          </a:p>
          <a:p>
            <a:pPr algn="l"/>
            <a:r>
              <a:rPr lang="en-IN" altLang="en-US"/>
              <a:t>ItemListener</a:t>
            </a:r>
          </a:p>
          <a:p>
            <a:pPr algn="l"/>
            <a:r>
              <a:rPr lang="en-IN" altLang="en-US"/>
              <a:t>KeyListener</a:t>
            </a:r>
          </a:p>
          <a:p>
            <a:pPr algn="l"/>
            <a:r>
              <a:rPr lang="en-IN" altLang="en-US"/>
              <a:t>MouseListener,MouseMotionListener</a:t>
            </a:r>
          </a:p>
          <a:p>
            <a:pPr algn="l"/>
            <a:r>
              <a:rPr lang="en-IN" altLang="en-US"/>
              <a:t>MouseWheelListener</a:t>
            </a:r>
          </a:p>
          <a:p>
            <a:pPr algn="l"/>
            <a:r>
              <a:rPr lang="en-IN" altLang="en-US">
                <a:sym typeface="+mn-ea"/>
              </a:rPr>
              <a:t>TextListener</a:t>
            </a:r>
            <a:endParaRPr lang="en-IN" altLang="en-US"/>
          </a:p>
          <a:p>
            <a:pPr algn="l"/>
            <a:r>
              <a:rPr lang="en-IN" altLang="en-US"/>
              <a:t>WindowListener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5781675" y="1845310"/>
            <a:ext cx="116713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Interfaces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467360" y="4581525"/>
            <a:ext cx="8568690" cy="304165"/>
          </a:xfrm>
          <a:prstGeom prst="flowChartProcess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sz="2400" dirty="0"/>
          </a:p>
          <a:p>
            <a:r>
              <a:rPr lang="en-US" sz="2400" b="1" dirty="0"/>
              <a:t>Dynamic binding</a:t>
            </a:r>
            <a:r>
              <a:rPr lang="en-US" sz="2400" dirty="0"/>
              <a:t> also called </a:t>
            </a:r>
            <a:r>
              <a:rPr lang="en-US" sz="2400" b="1" dirty="0"/>
              <a:t>dynamic</a:t>
            </a:r>
            <a:r>
              <a:rPr lang="en-US" sz="2400" dirty="0"/>
              <a:t> dispatch is the process of linking procedure call to a specific sequence of code (method) at run-time. </a:t>
            </a:r>
          </a:p>
          <a:p>
            <a:endParaRPr lang="en-US" sz="2400" dirty="0"/>
          </a:p>
          <a:p>
            <a:r>
              <a:rPr lang="en-US" sz="2400" dirty="0"/>
              <a:t>It </a:t>
            </a:r>
            <a:r>
              <a:rPr lang="en-US" sz="2400" b="1" dirty="0"/>
              <a:t>means</a:t>
            </a:r>
            <a:r>
              <a:rPr lang="en-US" sz="2400" dirty="0"/>
              <a:t> that the code to be executed for a specific procedure call is not known until run-time.</a:t>
            </a:r>
          </a:p>
          <a:p>
            <a:endParaRPr lang="en-US" sz="2400" dirty="0"/>
          </a:p>
          <a:p>
            <a:r>
              <a:rPr lang="en-US" sz="2400" dirty="0"/>
              <a:t> </a:t>
            </a:r>
            <a:r>
              <a:rPr lang="en-US" sz="2400" b="1" dirty="0"/>
              <a:t>Dynamic binding</a:t>
            </a:r>
            <a:r>
              <a:rPr lang="en-US" sz="2400" dirty="0"/>
              <a:t> is also known as late </a:t>
            </a:r>
            <a:r>
              <a:rPr lang="en-US" sz="2400" b="1" dirty="0"/>
              <a:t>binding</a:t>
            </a:r>
            <a:r>
              <a:rPr lang="en-US" sz="2400" dirty="0"/>
              <a:t> or run-time </a:t>
            </a:r>
            <a:r>
              <a:rPr lang="en-US" sz="2400" b="1" dirty="0"/>
              <a:t>binding</a:t>
            </a:r>
            <a:r>
              <a:rPr lang="en-US" sz="24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Binding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Mouse Events</a:t>
            </a:r>
            <a:endParaRPr lang="en-US"/>
          </a:p>
        </p:txBody>
      </p:sp>
      <p:sp>
        <p:nvSpPr>
          <p:cNvPr id="9" name="Content Placeholder 1"/>
          <p:cNvSpPr>
            <a:spLocks noGrp="1"/>
          </p:cNvSpPr>
          <p:nvPr/>
        </p:nvSpPr>
        <p:spPr>
          <a:xfrm>
            <a:off x="4643755" y="2204720"/>
            <a:ext cx="8487410" cy="4075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endParaRPr lang="en-I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2987675" y="2132965"/>
            <a:ext cx="116713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Interfaces</a:t>
            </a:r>
          </a:p>
        </p:txBody>
      </p:sp>
      <p:sp>
        <p:nvSpPr>
          <p:cNvPr id="5" name="Content Placeholder 1"/>
          <p:cNvSpPr>
            <a:spLocks noGrp="1"/>
          </p:cNvSpPr>
          <p:nvPr/>
        </p:nvSpPr>
        <p:spPr>
          <a:xfrm>
            <a:off x="2555875" y="2708910"/>
            <a:ext cx="3012440" cy="4075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r>
              <a:rPr lang="en-IN" altLang="en-US"/>
              <a:t>MouseListener</a:t>
            </a:r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r>
              <a:rPr lang="en-IN" altLang="en-US"/>
              <a:t>MouseMotionListener</a:t>
            </a:r>
          </a:p>
          <a:p>
            <a:pPr algn="l"/>
            <a:endParaRPr lang="en-I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155690" y="2132965"/>
            <a:ext cx="116713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Methods</a:t>
            </a:r>
          </a:p>
        </p:txBody>
      </p:sp>
      <p:sp>
        <p:nvSpPr>
          <p:cNvPr id="7" name="Content Placeholder 1"/>
          <p:cNvSpPr>
            <a:spLocks noGrp="1"/>
          </p:cNvSpPr>
          <p:nvPr/>
        </p:nvSpPr>
        <p:spPr>
          <a:xfrm>
            <a:off x="5868035" y="2411095"/>
            <a:ext cx="2441575" cy="40754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r>
              <a:rPr lang="en-IN" altLang="en-US"/>
              <a:t>mousePressed(),</a:t>
            </a:r>
          </a:p>
          <a:p>
            <a:pPr algn="l"/>
            <a:r>
              <a:rPr lang="en-IN" altLang="en-US"/>
              <a:t>mouseClicked(),</a:t>
            </a:r>
          </a:p>
          <a:p>
            <a:pPr algn="l"/>
            <a:r>
              <a:rPr lang="en-IN" altLang="en-US"/>
              <a:t>mouseEntered(),</a:t>
            </a:r>
          </a:p>
          <a:p>
            <a:pPr algn="l"/>
            <a:r>
              <a:rPr lang="en-IN" altLang="en-US"/>
              <a:t>mouseExited(),</a:t>
            </a:r>
          </a:p>
          <a:p>
            <a:pPr algn="l"/>
            <a:r>
              <a:rPr lang="en-IN" altLang="en-US"/>
              <a:t>mouseReleased()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mouseMoved(),</a:t>
            </a:r>
          </a:p>
          <a:p>
            <a:pPr algn="l"/>
            <a:r>
              <a:rPr lang="en-IN" altLang="en-US"/>
              <a:t>mouseDragged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getX(), getY()</a:t>
            </a:r>
          </a:p>
        </p:txBody>
      </p:sp>
      <p:sp>
        <p:nvSpPr>
          <p:cNvPr id="8" name="Content Placeholder 1"/>
          <p:cNvSpPr>
            <a:spLocks noGrp="1"/>
          </p:cNvSpPr>
          <p:nvPr/>
        </p:nvSpPr>
        <p:spPr>
          <a:xfrm>
            <a:off x="243205" y="2692400"/>
            <a:ext cx="3012440" cy="4075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20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2pPr>
            <a:lvl3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3pPr>
            <a:lvl4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Tahoma" panose="020B0604030504040204" pitchFamily="34" charset="0"/>
              </a:defRPr>
            </a:lvl4pPr>
            <a:lvl5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Tahoma" panose="020B0604030504040204" pitchFamily="34" charset="0"/>
              </a:defRPr>
            </a:lvl5pPr>
            <a:lvl6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r>
              <a:rPr lang="en-IN" altLang="en-US"/>
              <a:t>MouseEvent</a:t>
            </a:r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endParaRPr lang="en-I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39115" y="2196465"/>
            <a:ext cx="65214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Template:</a:t>
            </a:r>
          </a:p>
          <a:p>
            <a:pPr algn="l"/>
            <a:r>
              <a:rPr lang="en-IN" altLang="en-US"/>
              <a:t>1. import packages </a:t>
            </a:r>
          </a:p>
          <a:p>
            <a:pPr algn="l"/>
            <a:endParaRPr lang="en-IN" altLang="en-US"/>
          </a:p>
          <a:p>
            <a:pPr algn="l"/>
            <a:endParaRPr lang="en-IN" altLang="en-US"/>
          </a:p>
          <a:p>
            <a:pPr algn="l"/>
            <a:r>
              <a:rPr lang="en-IN" altLang="en-US"/>
              <a:t>2. Class should extend the Applet and implement the interfaces (MouseListener, MouseMotionListener)</a:t>
            </a:r>
          </a:p>
          <a:p>
            <a:pPr algn="l"/>
            <a:r>
              <a:rPr lang="en-IN" altLang="en-US"/>
              <a:t>3. Write applet code</a:t>
            </a:r>
          </a:p>
          <a:p>
            <a:pPr algn="l"/>
            <a:r>
              <a:rPr lang="en-IN" altLang="en-US"/>
              <a:t>4. init() method:  Register the Listener interface </a:t>
            </a:r>
          </a:p>
          <a:p>
            <a:pPr algn="l"/>
            <a:r>
              <a:rPr lang="en-IN" altLang="en-US"/>
              <a:t>5. Write Event methods defintion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sym typeface="+mn-ea"/>
              </a:rPr>
              <a:t>Mouse Events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844165" y="2349500"/>
            <a:ext cx="174371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altLang="en-US"/>
              <a:t>import java.awt.*;</a:t>
            </a:r>
          </a:p>
          <a:p>
            <a:r>
              <a:rPr lang="en-IN" altLang="en-US"/>
              <a:t>java.awt.event.*;</a:t>
            </a:r>
          </a:p>
          <a:p>
            <a:r>
              <a:rPr lang="en-IN" altLang="en-US"/>
              <a:t>java.applet.*;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5652135" y="4653280"/>
            <a:ext cx="3354070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altLang="en-US"/>
              <a:t>Syntax: addMouseeListener()</a:t>
            </a:r>
          </a:p>
          <a:p>
            <a:r>
              <a:rPr lang="en-IN" altLang="en-US"/>
              <a:t>             addMouseMotionListener()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457190" y="1917065"/>
            <a:ext cx="3744595" cy="100203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14" grpId="1" animBg="1"/>
      <p:bldP spid="6" grpId="0" bldLvl="0" animBg="1"/>
      <p:bldP spid="6" grpId="1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#41:</a:t>
            </a:r>
            <a:r>
              <a:rPr lang="en-US" altLang="en-IN" sz="3200" dirty="0"/>
              <a:t> </a:t>
            </a:r>
            <a:r>
              <a:rPr lang="en-IN" altLang="en-US" sz="3200" dirty="0"/>
              <a:t>AWT Hierarchy 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#42:</a:t>
            </a:r>
            <a:r>
              <a:rPr lang="en-US" altLang="en-IN" sz="3200" dirty="0"/>
              <a:t> </a:t>
            </a:r>
            <a:r>
              <a:rPr lang="en-IN" altLang="en-US" sz="3200" dirty="0"/>
              <a:t>Layout managers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2775585"/>
            <a:ext cx="4023360" cy="249491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AWT versus SWING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4"/>
          </p:nvPr>
        </p:nvGraphicFramePr>
        <p:xfrm>
          <a:off x="1721485" y="2061210"/>
          <a:ext cx="5647055" cy="407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83100" imgH="2781300" progId="Paint.Picture">
                  <p:embed/>
                </p:oleObj>
              </mc:Choice>
              <mc:Fallback>
                <p:oleObj r:id="rId3" imgW="4483100" imgH="278130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485" y="2061210"/>
                        <a:ext cx="5647055" cy="4077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/>
          <p:cNvGraphicFramePr>
            <a:graphicFrameLocks noGrp="1" noChangeAspect="1"/>
          </p:cNvGraphicFramePr>
          <p:nvPr>
            <p:ph sz="quarter" idx="13"/>
          </p:nvPr>
        </p:nvGraphicFramePr>
        <p:xfrm>
          <a:off x="2051685" y="2132965"/>
          <a:ext cx="5180330" cy="3567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937000" imgH="2711450" progId="Paint.Picture">
                  <p:embed/>
                </p:oleObj>
              </mc:Choice>
              <mc:Fallback>
                <p:oleObj r:id="rId2" imgW="3937000" imgH="271145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1685" y="2132965"/>
                        <a:ext cx="5180330" cy="3567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Java Generic Methods or generic classes enable Programmers to specify, with a single method declarations, a set of related methods or, with a single class declaration, a set of related types.</a:t>
            </a:r>
          </a:p>
          <a:p>
            <a:pPr algn="l"/>
            <a:endParaRPr lang="en-IN" altLang="en-US"/>
          </a:p>
          <a:p>
            <a:pPr algn="l"/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We can write a single method declaration that can be called with arguments of different types.</a:t>
            </a:r>
          </a:p>
          <a:p>
            <a:pPr algn="l"/>
            <a:endParaRPr lang="en-IN" altLang="en-US"/>
          </a:p>
          <a:p>
            <a:pPr algn="l"/>
            <a:r>
              <a:rPr lang="en-IN" altLang="en-US"/>
              <a:t>Rules: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All genreic method declarations have a type parameter section deleimted by angle brackets(&lt; and &gt;) that precedes the methods return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Each type paramenter section contains one or more type parameters seperated by commas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The type parameter can be used to declare the return type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Type parameters can represent only reference types not primitive types(like int, double and char)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Generic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>
                <a:sym typeface="+mn-ea"/>
              </a:rPr>
              <a:t>Java Generic Methods or generic classes enable Programmers to specify, with a single method declarations, a set of related methods or, with a single class declaration, a set of related types.</a:t>
            </a:r>
          </a:p>
          <a:p>
            <a:pPr algn="l"/>
            <a:endParaRPr lang="en-IN" altLang="en-US">
              <a:sym typeface="+mn-ea"/>
            </a:endParaRPr>
          </a:p>
          <a:p>
            <a:pPr algn="l"/>
            <a:r>
              <a:rPr lang="en-IN" altLang="en-US">
                <a:sym typeface="+mn-ea"/>
              </a:rPr>
              <a:t>Rules: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>
                <a:sym typeface="+mn-ea"/>
              </a:rPr>
              <a:t>Genreic class declaration looks like a non-generic class declaration, except that the class name is followed by a type parameter section.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en-US"/>
              <a:t>As with Generic methods, the type parament section of a generic class can have one or more type paramenters seperated by commas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altLang="en-US"/>
          </a:p>
          <a:p>
            <a:pPr algn="l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Generic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#54:</a:t>
            </a:r>
            <a:r>
              <a:rPr lang="en-US" altLang="en-IN" sz="3200" dirty="0"/>
              <a:t> </a:t>
            </a:r>
            <a:r>
              <a:rPr lang="en-IN" altLang="en-US" sz="3200" dirty="0"/>
              <a:t>Generic and Inheritance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Message Passing</a:t>
            </a:r>
            <a:r>
              <a:rPr lang="en-US" sz="2800" dirty="0"/>
              <a:t> is nothing but sending and receiving of information by the objects same as people exchange information.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/>
              <a:t>A class aquring the proprties of another class-Inheritance.</a:t>
            </a:r>
          </a:p>
          <a:p>
            <a:pPr algn="l"/>
            <a:r>
              <a:rPr lang="en-IN" altLang="en-US">
                <a:sym typeface="+mn-ea"/>
              </a:rPr>
              <a:t>Java Generic Methods or generic classes enable Programmers to specify, with a single method declarations, a set of related methods or, with a single class declaration, a set of related types.</a:t>
            </a:r>
            <a:endParaRPr lang="en-IN" altLang="en-US"/>
          </a:p>
          <a:p>
            <a:pPr algn="l"/>
            <a:endParaRPr lang="en-IN" altLang="en-US"/>
          </a:p>
          <a:p>
            <a:pPr algn="l"/>
            <a:r>
              <a:rPr lang="en-IN" altLang="en-US"/>
              <a:t>3 different ways of </a:t>
            </a:r>
            <a:r>
              <a:rPr lang="en-IN" altLang="en-US" dirty="0">
                <a:sym typeface="+mn-ea"/>
              </a:rPr>
              <a:t>Generic and Inheritance</a:t>
            </a:r>
            <a:endParaRPr lang="en-IN" altLang="en-US"/>
          </a:p>
          <a:p>
            <a:pPr marL="457200" indent="-457200" algn="l">
              <a:buAutoNum type="arabicPeriod"/>
            </a:pPr>
            <a:r>
              <a:rPr lang="en-IN" altLang="en-US"/>
              <a:t>Only Super class is Genreic</a:t>
            </a:r>
          </a:p>
          <a:p>
            <a:pPr marL="457200" indent="-457200" algn="l">
              <a:buAutoNum type="arabicPeriod"/>
            </a:pPr>
            <a:r>
              <a:rPr lang="en-IN" altLang="en-US"/>
              <a:t>Only Subclass is Generic</a:t>
            </a:r>
          </a:p>
          <a:p>
            <a:pPr marL="457200" indent="-457200" algn="l">
              <a:buAutoNum type="arabicPeriod"/>
            </a:pPr>
            <a:r>
              <a:rPr lang="en-IN" altLang="en-US">
                <a:sym typeface="+mn-ea"/>
              </a:rPr>
              <a:t>Super and Sub class both are Generic</a:t>
            </a:r>
            <a:endParaRPr lang="en-IN" altLang="en-US"/>
          </a:p>
          <a:p>
            <a:pPr algn="l"/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>
                <a:sym typeface="+mn-ea"/>
              </a:rPr>
              <a:t>Generic and Inheritance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Only Super class is Genreic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07315" y="1916430"/>
            <a:ext cx="1864360" cy="34150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SuperA&lt;T&gt;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T a;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SuperA(T n)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 a=n;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   T getA()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return a;</a:t>
            </a:r>
          </a:p>
          <a:p>
            <a:r>
              <a:rPr lang="en-IN" altLang="en-US">
                <a:sym typeface="+mn-ea"/>
              </a:rPr>
              <a:t>   }</a:t>
            </a:r>
          </a:p>
          <a:p>
            <a:r>
              <a:rPr lang="en-IN" altLang="en-US">
                <a:sym typeface="+mn-ea"/>
              </a:rPr>
              <a:t>}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195830" y="1944370"/>
            <a:ext cx="3530600" cy="203009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SubA extends </a:t>
            </a:r>
            <a:r>
              <a:rPr lang="en-IN" altLang="en-US">
                <a:sym typeface="+mn-ea"/>
              </a:rPr>
              <a:t>SuperA&lt;T&gt;</a:t>
            </a:r>
            <a:endParaRPr lang="en-IN" altLang="en-US"/>
          </a:p>
          <a:p>
            <a:r>
              <a:rPr lang="en-IN" altLang="en-US"/>
              <a:t>{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SubA(Integer n1)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super(n1);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}   </a:t>
            </a:r>
            <a:endParaRPr lang="en-I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195830" y="4077335"/>
            <a:ext cx="5015865" cy="230695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Ex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public static void main(String args[])</a:t>
            </a:r>
            <a:r>
              <a:rPr lang="en-IN" altLang="en-US">
                <a:sym typeface="+mn-ea"/>
              </a:rPr>
              <a:t> </a:t>
            </a:r>
          </a:p>
          <a:p>
            <a:r>
              <a:rPr lang="en-IN" altLang="en-US">
                <a:sym typeface="+mn-ea"/>
              </a:rPr>
              <a:t>{</a:t>
            </a:r>
          </a:p>
          <a:p>
            <a:r>
              <a:rPr lang="en-IN" altLang="en-US">
                <a:sym typeface="+mn-ea"/>
              </a:rPr>
              <a:t>   SubA&lt;Integer&gt; s=new SubA&lt;Integer&gt;(10);</a:t>
            </a:r>
          </a:p>
          <a:p>
            <a:r>
              <a:rPr lang="en-IN" altLang="en-US"/>
              <a:t>  System.out.println(s.getA());</a:t>
            </a:r>
          </a:p>
          <a:p>
            <a:r>
              <a:rPr lang="en-IN" altLang="en-US">
                <a:sym typeface="+mn-ea"/>
              </a:rPr>
              <a:t>  </a:t>
            </a:r>
            <a:r>
              <a:rPr lang="en-IN" altLang="en-US"/>
              <a:t>}</a:t>
            </a:r>
          </a:p>
          <a:p>
            <a:r>
              <a:rPr lang="en-IN" altLang="en-US"/>
              <a:t>}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164705" y="2637155"/>
            <a:ext cx="1160145" cy="645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Output:</a:t>
            </a:r>
          </a:p>
          <a:p>
            <a:r>
              <a:rPr lang="en-IN" altLang="en-US"/>
              <a:t>          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>
                <a:sym typeface="+mn-ea"/>
              </a:rPr>
              <a:t>Only Subclass is Generic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07950" y="1412875"/>
            <a:ext cx="1864360" cy="34150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SuperA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int a;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SuperA(int n)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 a=n;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   int getA()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return a;</a:t>
            </a:r>
          </a:p>
          <a:p>
            <a:r>
              <a:rPr lang="en-IN" altLang="en-US">
                <a:sym typeface="+mn-ea"/>
              </a:rPr>
              <a:t>   }</a:t>
            </a:r>
          </a:p>
          <a:p>
            <a:r>
              <a:rPr lang="en-IN" altLang="en-US">
                <a:sym typeface="+mn-ea"/>
              </a:rPr>
              <a:t>}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051685" y="1845310"/>
            <a:ext cx="3399155" cy="313817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SubA</a:t>
            </a:r>
            <a:r>
              <a:rPr lang="en-IN" altLang="en-US">
                <a:sym typeface="+mn-ea"/>
              </a:rPr>
              <a:t>&lt;T&gt;</a:t>
            </a:r>
            <a:r>
              <a:rPr lang="en-IN" altLang="en-US"/>
              <a:t> extends </a:t>
            </a:r>
            <a:r>
              <a:rPr lang="en-IN" altLang="en-US">
                <a:sym typeface="+mn-ea"/>
              </a:rPr>
              <a:t>SuperA</a:t>
            </a:r>
            <a:r>
              <a:rPr lang="en-IN" altLang="en-US"/>
              <a:t>{</a:t>
            </a:r>
          </a:p>
          <a:p>
            <a:r>
              <a:rPr lang="en-IN" altLang="en-US"/>
              <a:t>   T t; </a:t>
            </a:r>
          </a:p>
          <a:p>
            <a:r>
              <a:rPr lang="en-IN" altLang="en-US"/>
              <a:t>   </a:t>
            </a:r>
            <a:r>
              <a:rPr lang="en-IN" altLang="en-US">
                <a:sym typeface="+mn-ea"/>
              </a:rPr>
              <a:t>SubA(Integer n1, T x)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super(n1);</a:t>
            </a:r>
          </a:p>
          <a:p>
            <a:r>
              <a:rPr lang="en-IN" altLang="en-US">
                <a:sym typeface="+mn-ea"/>
              </a:rPr>
              <a:t>      t=x;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    T gett()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return t;</a:t>
            </a:r>
          </a:p>
          <a:p>
            <a:r>
              <a:rPr lang="en-IN" altLang="en-US">
                <a:sym typeface="+mn-ea"/>
              </a:rPr>
              <a:t>    }}   </a:t>
            </a:r>
            <a:endParaRPr lang="en-I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3670935" y="3141345"/>
            <a:ext cx="5252720" cy="25844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Ex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public static void main(String args[])</a:t>
            </a:r>
            <a:r>
              <a:rPr lang="en-IN" altLang="en-US">
                <a:sym typeface="+mn-ea"/>
              </a:rPr>
              <a:t> </a:t>
            </a:r>
          </a:p>
          <a:p>
            <a:r>
              <a:rPr lang="en-IN" altLang="en-US">
                <a:sym typeface="+mn-ea"/>
              </a:rPr>
              <a:t>{</a:t>
            </a:r>
          </a:p>
          <a:p>
            <a:r>
              <a:rPr lang="en-IN" altLang="en-US">
                <a:sym typeface="+mn-ea"/>
              </a:rPr>
              <a:t>   SubA&lt;String&gt; s=new SubA&lt;String&gt;(10,”Jyothi”);</a:t>
            </a:r>
          </a:p>
          <a:p>
            <a:r>
              <a:rPr lang="en-IN" altLang="en-US"/>
              <a:t>  System.out.println(s.getA());</a:t>
            </a:r>
          </a:p>
          <a:p>
            <a:r>
              <a:rPr lang="en-IN" altLang="en-US">
                <a:sym typeface="+mn-ea"/>
              </a:rPr>
              <a:t>  System.out.println(s.gett());</a:t>
            </a:r>
            <a:endParaRPr lang="en-IN" altLang="en-US"/>
          </a:p>
          <a:p>
            <a:r>
              <a:rPr lang="en-IN" altLang="en-US">
                <a:sym typeface="+mn-ea"/>
              </a:rPr>
              <a:t>  </a:t>
            </a:r>
            <a:r>
              <a:rPr lang="en-IN" altLang="en-US"/>
              <a:t>}</a:t>
            </a:r>
          </a:p>
          <a:p>
            <a:r>
              <a:rPr lang="en-IN" altLang="en-US"/>
              <a:t>}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354455" y="5517515"/>
            <a:ext cx="1607820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Output:</a:t>
            </a:r>
          </a:p>
          <a:p>
            <a:r>
              <a:rPr lang="en-IN" altLang="en-US"/>
              <a:t>           10</a:t>
            </a:r>
          </a:p>
          <a:p>
            <a:r>
              <a:rPr lang="en-IN" altLang="en-US"/>
              <a:t>           Jyothi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>
                <a:sym typeface="+mn-ea"/>
              </a:rPr>
              <a:t>Super and Sub class both are Generic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07315" y="1701165"/>
            <a:ext cx="1864360" cy="34150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SuperA&lt;T&gt;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T a;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SuperA(T n)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 a=n;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   T getA()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return a;</a:t>
            </a:r>
          </a:p>
          <a:p>
            <a:r>
              <a:rPr lang="en-IN" altLang="en-US">
                <a:sym typeface="+mn-ea"/>
              </a:rPr>
              <a:t>   }</a:t>
            </a:r>
          </a:p>
          <a:p>
            <a:r>
              <a:rPr lang="en-IN" altLang="en-US">
                <a:sym typeface="+mn-ea"/>
              </a:rPr>
              <a:t>}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195830" y="1790065"/>
            <a:ext cx="3530600" cy="203009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SubA&lt;T&gt; extends </a:t>
            </a:r>
            <a:r>
              <a:rPr lang="en-IN" altLang="en-US">
                <a:sym typeface="+mn-ea"/>
              </a:rPr>
              <a:t>SuperA&lt;T&gt;</a:t>
            </a:r>
            <a:endParaRPr lang="en-IN" altLang="en-US"/>
          </a:p>
          <a:p>
            <a:r>
              <a:rPr lang="en-IN" altLang="en-US"/>
              <a:t>{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SubA(T n1)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super(n1);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}   </a:t>
            </a:r>
            <a:endParaRPr lang="en-I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484120" y="3933190"/>
            <a:ext cx="5015865" cy="286131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Ex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public static void main(String args[])</a:t>
            </a:r>
            <a:r>
              <a:rPr lang="en-IN" altLang="en-US">
                <a:sym typeface="+mn-ea"/>
              </a:rPr>
              <a:t> </a:t>
            </a:r>
          </a:p>
          <a:p>
            <a:r>
              <a:rPr lang="en-IN" altLang="en-US">
                <a:sym typeface="+mn-ea"/>
              </a:rPr>
              <a:t>{</a:t>
            </a:r>
          </a:p>
          <a:p>
            <a:r>
              <a:rPr lang="en-IN" altLang="en-US">
                <a:sym typeface="+mn-ea"/>
              </a:rPr>
              <a:t>   SubA&lt;Integer&gt; s=new SubA&lt;Integer&gt;(10);</a:t>
            </a:r>
          </a:p>
          <a:p>
            <a:r>
              <a:rPr lang="en-IN" altLang="en-US"/>
              <a:t>  System.out.println(s.getA());</a:t>
            </a:r>
          </a:p>
          <a:p>
            <a:r>
              <a:rPr lang="en-IN" altLang="en-US">
                <a:sym typeface="+mn-ea"/>
              </a:rPr>
              <a:t>  SubA&lt;String&gt; s1=new SubA&lt;String&gt;(“Jyothi”);</a:t>
            </a:r>
          </a:p>
          <a:p>
            <a:r>
              <a:rPr lang="en-IN" altLang="en-US">
                <a:sym typeface="+mn-ea"/>
              </a:rPr>
              <a:t>  System.out.println(s1.getA());</a:t>
            </a:r>
            <a:endParaRPr lang="en-IN" altLang="en-US"/>
          </a:p>
          <a:p>
            <a:r>
              <a:rPr lang="en-IN" altLang="en-US"/>
              <a:t>}</a:t>
            </a:r>
          </a:p>
          <a:p>
            <a:r>
              <a:rPr lang="en-IN" altLang="en-US"/>
              <a:t>}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164705" y="2637155"/>
            <a:ext cx="116014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Output:</a:t>
            </a:r>
          </a:p>
          <a:p>
            <a:r>
              <a:rPr lang="en-IN" altLang="en-US"/>
              <a:t>        10</a:t>
            </a:r>
          </a:p>
          <a:p>
            <a:r>
              <a:rPr lang="en-IN" altLang="en-US"/>
              <a:t>        Jyothi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IN" altLang="en-US">
                <a:sym typeface="+mn-ea"/>
              </a:rPr>
              <a:t>3 different ways of </a:t>
            </a:r>
            <a:r>
              <a:rPr lang="en-IN" altLang="en-US" dirty="0">
                <a:sym typeface="+mn-ea"/>
              </a:rPr>
              <a:t>Generic and Inheritance</a:t>
            </a:r>
            <a:endParaRPr lang="en-IN" altLang="en-US"/>
          </a:p>
          <a:p>
            <a:pPr marL="457200" indent="-457200" algn="l">
              <a:buAutoNum type="arabicPeriod"/>
            </a:pPr>
            <a:r>
              <a:rPr lang="en-IN" altLang="en-US">
                <a:sym typeface="+mn-ea"/>
              </a:rPr>
              <a:t>Only Super class is Genreic</a:t>
            </a:r>
            <a:endParaRPr lang="en-IN" altLang="en-US"/>
          </a:p>
          <a:p>
            <a:pPr marL="457200" indent="-457200" algn="l">
              <a:buAutoNum type="arabicPeriod"/>
            </a:pPr>
            <a:r>
              <a:rPr lang="en-IN" altLang="en-US">
                <a:sym typeface="+mn-ea"/>
              </a:rPr>
              <a:t>Only Subclass is Generic</a:t>
            </a:r>
            <a:endParaRPr lang="en-IN" altLang="en-US"/>
          </a:p>
          <a:p>
            <a:pPr marL="457200" indent="-457200" algn="l">
              <a:buAutoNum type="arabicPeriod"/>
            </a:pPr>
            <a:r>
              <a:rPr lang="en-IN" altLang="en-US">
                <a:sym typeface="+mn-ea"/>
              </a:rPr>
              <a:t>Super and Sub class both are Generic</a:t>
            </a:r>
            <a:endParaRPr lang="en-I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>
                <a:sym typeface="+mn-ea"/>
              </a:rPr>
              <a:t>Generic and Inheritance</a:t>
            </a:r>
            <a:endParaRPr lang="en-US"/>
          </a:p>
        </p:txBody>
      </p:sp>
      <p:sp>
        <p:nvSpPr>
          <p:cNvPr id="5" name="Cloud Callout 4"/>
          <p:cNvSpPr/>
          <p:nvPr/>
        </p:nvSpPr>
        <p:spPr>
          <a:xfrm>
            <a:off x="5292090" y="3573145"/>
            <a:ext cx="2807970" cy="17272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subclass is free to use its own type parameters if needed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altLang="en-US">
                <a:sym typeface="+mn-ea"/>
              </a:rPr>
              <a:t>subclass is free to use its own type parameters if needed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07315" y="1701165"/>
            <a:ext cx="1864360" cy="34150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SuperA&lt;T&gt;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T a;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SuperA(T n)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 a=n;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   T getA()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return a;</a:t>
            </a:r>
          </a:p>
          <a:p>
            <a:r>
              <a:rPr lang="en-IN" altLang="en-US">
                <a:sym typeface="+mn-ea"/>
              </a:rPr>
              <a:t>   }</a:t>
            </a:r>
          </a:p>
          <a:p>
            <a:r>
              <a:rPr lang="en-IN" altLang="en-US">
                <a:sym typeface="+mn-ea"/>
              </a:rPr>
              <a:t>}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195830" y="1790065"/>
            <a:ext cx="3530600" cy="203009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SubA&lt;T&gt; extends </a:t>
            </a:r>
            <a:r>
              <a:rPr lang="en-IN" altLang="en-US">
                <a:sym typeface="+mn-ea"/>
              </a:rPr>
              <a:t>SuperA&lt;T&gt;</a:t>
            </a:r>
            <a:endParaRPr lang="en-IN" altLang="en-US"/>
          </a:p>
          <a:p>
            <a:r>
              <a:rPr lang="en-IN" altLang="en-US"/>
              <a:t>{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SubA(T n1)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super(n1);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}   </a:t>
            </a:r>
            <a:endParaRPr lang="en-I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484120" y="3933190"/>
            <a:ext cx="5015865" cy="286131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Ex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public static void main(String args[])</a:t>
            </a:r>
            <a:r>
              <a:rPr lang="en-IN" altLang="en-US">
                <a:sym typeface="+mn-ea"/>
              </a:rPr>
              <a:t> </a:t>
            </a:r>
          </a:p>
          <a:p>
            <a:r>
              <a:rPr lang="en-IN" altLang="en-US">
                <a:sym typeface="+mn-ea"/>
              </a:rPr>
              <a:t>{</a:t>
            </a:r>
          </a:p>
          <a:p>
            <a:r>
              <a:rPr lang="en-IN" altLang="en-US">
                <a:sym typeface="+mn-ea"/>
              </a:rPr>
              <a:t>   SubA&lt;Integer&gt; s=new SubA&lt;Integer&gt;(10);</a:t>
            </a:r>
          </a:p>
          <a:p>
            <a:r>
              <a:rPr lang="en-IN" altLang="en-US"/>
              <a:t>  System.out.println(s.getA());</a:t>
            </a:r>
          </a:p>
          <a:p>
            <a:r>
              <a:rPr lang="en-IN" altLang="en-US">
                <a:sym typeface="+mn-ea"/>
              </a:rPr>
              <a:t>  SubA&lt;String&gt; s1=new SubA&lt;String&gt;(“Jyothi”);</a:t>
            </a:r>
          </a:p>
          <a:p>
            <a:r>
              <a:rPr lang="en-IN" altLang="en-US">
                <a:sym typeface="+mn-ea"/>
              </a:rPr>
              <a:t>  System.out.println(s1.getA());</a:t>
            </a:r>
            <a:endParaRPr lang="en-IN" altLang="en-US"/>
          </a:p>
          <a:p>
            <a:r>
              <a:rPr lang="en-IN" altLang="en-US"/>
              <a:t>}</a:t>
            </a:r>
          </a:p>
          <a:p>
            <a:r>
              <a:rPr lang="en-IN" altLang="en-US"/>
              <a:t>}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164705" y="2637155"/>
            <a:ext cx="116014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Output:</a:t>
            </a:r>
          </a:p>
          <a:p>
            <a:r>
              <a:rPr lang="en-IN" altLang="en-US"/>
              <a:t>        10</a:t>
            </a:r>
          </a:p>
          <a:p>
            <a:r>
              <a:rPr lang="en-IN" altLang="en-US"/>
              <a:t>        Jyothi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altLang="en-US">
                <a:sym typeface="+mn-ea"/>
              </a:rPr>
              <a:t>subclass is free to use iys own type parameters if needed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5560" y="1628775"/>
            <a:ext cx="1864360" cy="34150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SuperA&lt;T&gt;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T a;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SuperA(T n)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 a=n;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   T getA()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return a;</a:t>
            </a:r>
          </a:p>
          <a:p>
            <a:r>
              <a:rPr lang="en-IN" altLang="en-US">
                <a:sym typeface="+mn-ea"/>
              </a:rPr>
              <a:t>   }</a:t>
            </a:r>
          </a:p>
          <a:p>
            <a:r>
              <a:rPr lang="en-IN" altLang="en-US">
                <a:sym typeface="+mn-ea"/>
              </a:rPr>
              <a:t>}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48130" y="2132965"/>
            <a:ext cx="4237355" cy="34150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SubA&lt;T,V&gt; extends </a:t>
            </a:r>
            <a:r>
              <a:rPr lang="en-IN" altLang="en-US">
                <a:sym typeface="+mn-ea"/>
              </a:rPr>
              <a:t>SuperA&lt;T&gt;</a:t>
            </a:r>
            <a:endParaRPr lang="en-IN" altLang="en-US"/>
          </a:p>
          <a:p>
            <a:r>
              <a:rPr lang="en-IN" altLang="en-US"/>
              <a:t>{    V</a:t>
            </a:r>
            <a:r>
              <a:rPr lang="en-IN" altLang="en-US">
                <a:sym typeface="+mn-ea"/>
              </a:rPr>
              <a:t> t; </a:t>
            </a:r>
            <a:endParaRPr lang="en-IN" altLang="en-US"/>
          </a:p>
          <a:p>
            <a:r>
              <a:rPr lang="en-IN" altLang="en-US">
                <a:sym typeface="+mn-ea"/>
              </a:rPr>
              <a:t>   SubA(T n1, T x)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super(n1);</a:t>
            </a:r>
          </a:p>
          <a:p>
            <a:r>
              <a:rPr lang="en-IN" altLang="en-US">
                <a:sym typeface="+mn-ea"/>
              </a:rPr>
              <a:t>      t=x;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    V gett()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return t;</a:t>
            </a:r>
          </a:p>
          <a:p>
            <a:r>
              <a:rPr lang="en-IN" altLang="en-US">
                <a:sym typeface="+mn-ea"/>
              </a:rPr>
              <a:t>    }</a:t>
            </a:r>
          </a:p>
          <a:p>
            <a:r>
              <a:rPr lang="en-IN" altLang="en-US">
                <a:sym typeface="+mn-ea"/>
              </a:rPr>
              <a:t>}   </a:t>
            </a:r>
            <a:endParaRPr lang="en-I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784475" y="3717290"/>
            <a:ext cx="6281420" cy="25844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Ex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public static void main(String args[])</a:t>
            </a:r>
            <a:r>
              <a:rPr lang="en-IN" altLang="en-US">
                <a:sym typeface="+mn-ea"/>
              </a:rPr>
              <a:t> </a:t>
            </a:r>
          </a:p>
          <a:p>
            <a:r>
              <a:rPr lang="en-IN" altLang="en-US">
                <a:sym typeface="+mn-ea"/>
              </a:rPr>
              <a:t>{</a:t>
            </a:r>
          </a:p>
          <a:p>
            <a:r>
              <a:rPr lang="en-IN" altLang="en-US">
                <a:sym typeface="+mn-ea"/>
              </a:rPr>
              <a:t> SubA&lt;Integer, String&gt; s=new SubA&lt;Integer,String&gt; (10,“Jyothi”);</a:t>
            </a:r>
          </a:p>
          <a:p>
            <a:r>
              <a:rPr lang="en-IN" altLang="en-US"/>
              <a:t>  System.out.println(s.getA());</a:t>
            </a:r>
          </a:p>
          <a:p>
            <a:r>
              <a:rPr lang="en-IN" altLang="en-US">
                <a:sym typeface="+mn-ea"/>
              </a:rPr>
              <a:t>  System.out.println(s.gett());</a:t>
            </a:r>
            <a:endParaRPr lang="en-IN" altLang="en-US"/>
          </a:p>
          <a:p>
            <a:r>
              <a:rPr lang="en-IN" altLang="en-US"/>
              <a:t>}</a:t>
            </a:r>
          </a:p>
          <a:p>
            <a:r>
              <a:rPr lang="en-IN" altLang="en-US"/>
              <a:t>}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236460" y="1988820"/>
            <a:ext cx="116014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Output:</a:t>
            </a:r>
          </a:p>
          <a:p>
            <a:r>
              <a:rPr lang="en-IN" altLang="en-US"/>
              <a:t>        10</a:t>
            </a:r>
          </a:p>
          <a:p>
            <a:r>
              <a:rPr lang="en-IN" altLang="en-US"/>
              <a:t>        Jyothi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5" grpId="0" bldLvl="0" animBg="1"/>
      <p:bldP spid="5" grpId="1" animBg="1"/>
      <p:bldP spid="7" grpId="0" bldLvl="0" animBg="1"/>
      <p:bldP spid="7" grpId="1" animBg="1"/>
      <p:bldP spid="8" grpId="0" animBg="1"/>
      <p:bldP spid="8" grpId="1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overriding methods of genric class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07315" y="1701165"/>
            <a:ext cx="1864360" cy="34150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SuperA&lt;T&gt;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T a;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SuperA(T n)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 a=n;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   T getA()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return a;</a:t>
            </a:r>
          </a:p>
          <a:p>
            <a:r>
              <a:rPr lang="en-IN" altLang="en-US">
                <a:sym typeface="+mn-ea"/>
              </a:rPr>
              <a:t>   }</a:t>
            </a:r>
          </a:p>
          <a:p>
            <a:r>
              <a:rPr lang="en-IN" altLang="en-US">
                <a:sym typeface="+mn-ea"/>
              </a:rPr>
              <a:t>}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979295" y="1772920"/>
            <a:ext cx="3530600" cy="34150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SubA&lt;T&gt; extends </a:t>
            </a:r>
            <a:r>
              <a:rPr lang="en-IN" altLang="en-US">
                <a:sym typeface="+mn-ea"/>
              </a:rPr>
              <a:t>SuperA&lt;T&gt;</a:t>
            </a:r>
            <a:endParaRPr lang="en-IN" altLang="en-US"/>
          </a:p>
          <a:p>
            <a:r>
              <a:rPr lang="en-IN" altLang="en-US"/>
              <a:t>{</a:t>
            </a:r>
          </a:p>
          <a:p>
            <a:r>
              <a:rPr lang="en-IN" altLang="en-US"/>
              <a:t>    </a:t>
            </a:r>
            <a:r>
              <a:rPr lang="en-IN" altLang="en-US">
                <a:sym typeface="+mn-ea"/>
              </a:rPr>
              <a:t>SubA(T n1)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super(n1);</a:t>
            </a:r>
          </a:p>
          <a:p>
            <a:r>
              <a:rPr lang="en-IN" altLang="en-US">
                <a:sym typeface="+mn-ea"/>
              </a:rPr>
              <a:t>    }    </a:t>
            </a:r>
          </a:p>
          <a:p>
            <a:r>
              <a:rPr lang="en-IN" altLang="en-US">
                <a:sym typeface="+mn-ea"/>
              </a:rPr>
              <a:t>T getA()</a:t>
            </a:r>
          </a:p>
          <a:p>
            <a:r>
              <a:rPr lang="en-IN" altLang="en-US">
                <a:sym typeface="+mn-ea"/>
              </a:rPr>
              <a:t>   {</a:t>
            </a:r>
          </a:p>
          <a:p>
            <a:r>
              <a:rPr lang="en-IN" altLang="en-US">
                <a:sym typeface="+mn-ea"/>
              </a:rPr>
              <a:t>      return a;</a:t>
            </a:r>
          </a:p>
          <a:p>
            <a:r>
              <a:rPr lang="en-IN" altLang="en-US">
                <a:sym typeface="+mn-ea"/>
              </a:rPr>
              <a:t>   }</a:t>
            </a:r>
          </a:p>
          <a:p>
            <a:endParaRPr lang="en-IN" altLang="en-US">
              <a:sym typeface="+mn-ea"/>
            </a:endParaRPr>
          </a:p>
          <a:p>
            <a:r>
              <a:rPr lang="en-IN" altLang="en-US">
                <a:sym typeface="+mn-ea"/>
              </a:rPr>
              <a:t>}   </a:t>
            </a:r>
            <a:endParaRPr lang="en-I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3707765" y="3357245"/>
            <a:ext cx="5225415" cy="341503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class Ex</a:t>
            </a:r>
          </a:p>
          <a:p>
            <a:r>
              <a:rPr lang="en-IN" altLang="en-US"/>
              <a:t>{</a:t>
            </a:r>
          </a:p>
          <a:p>
            <a:r>
              <a:rPr lang="en-IN" altLang="en-US"/>
              <a:t>   public static void main(String args[])</a:t>
            </a:r>
            <a:r>
              <a:rPr lang="en-IN" altLang="en-US">
                <a:sym typeface="+mn-ea"/>
              </a:rPr>
              <a:t> </a:t>
            </a:r>
          </a:p>
          <a:p>
            <a:r>
              <a:rPr lang="en-IN" altLang="en-US">
                <a:sym typeface="+mn-ea"/>
              </a:rPr>
              <a:t>  {</a:t>
            </a:r>
          </a:p>
          <a:p>
            <a:r>
              <a:rPr lang="en-IN" altLang="en-US">
                <a:sym typeface="+mn-ea"/>
              </a:rPr>
              <a:t>     SuperA&lt;Integer&gt; s1=new SuperA&lt;Integer&gt; (10);</a:t>
            </a:r>
          </a:p>
          <a:p>
            <a:r>
              <a:rPr lang="en-IN" altLang="en-US">
                <a:sym typeface="+mn-ea"/>
              </a:rPr>
              <a:t>     SubB&lt;Integer&gt; s2=new SubB&lt;Integer&gt; (20);</a:t>
            </a:r>
          </a:p>
          <a:p>
            <a:r>
              <a:rPr lang="en-IN" altLang="en-US">
                <a:sym typeface="+mn-ea"/>
              </a:rPr>
              <a:t>     SubB&lt;String&gt; s3=new SubB&lt;String&gt; (“Jyothi”);</a:t>
            </a:r>
          </a:p>
          <a:p>
            <a:r>
              <a:rPr lang="en-IN" altLang="en-US"/>
              <a:t>     System.out.println(s1.getA());</a:t>
            </a:r>
          </a:p>
          <a:p>
            <a:r>
              <a:rPr lang="en-IN" altLang="en-US">
                <a:sym typeface="+mn-ea"/>
              </a:rPr>
              <a:t>     System.out.println(s2.getA());</a:t>
            </a:r>
          </a:p>
          <a:p>
            <a:r>
              <a:rPr lang="en-IN" altLang="en-US">
                <a:sym typeface="+mn-ea"/>
              </a:rPr>
              <a:t>     System.out.println(s3.getA());</a:t>
            </a:r>
            <a:endParaRPr lang="en-IN" altLang="en-US"/>
          </a:p>
          <a:p>
            <a:r>
              <a:rPr lang="en-IN" altLang="en-US"/>
              <a:t>}</a:t>
            </a:r>
          </a:p>
          <a:p>
            <a:r>
              <a:rPr lang="en-IN" altLang="en-US"/>
              <a:t>}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236460" y="1988820"/>
            <a:ext cx="1160145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Output:</a:t>
            </a:r>
          </a:p>
          <a:p>
            <a:r>
              <a:rPr lang="en-IN" altLang="en-US"/>
              <a:t>        10</a:t>
            </a:r>
          </a:p>
          <a:p>
            <a:r>
              <a:rPr lang="en-IN" altLang="en-US"/>
              <a:t>        20</a:t>
            </a:r>
          </a:p>
          <a:p>
            <a:r>
              <a:rPr lang="en-IN" altLang="en-US"/>
              <a:t>        Jyothi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5" grpId="0" bldLvl="0" animBg="1"/>
      <p:bldP spid="5" grpId="1" animBg="1"/>
      <p:bldP spid="7" grpId="0" bldLvl="0" animBg="1"/>
      <p:bldP spid="7" grpId="1" animBg="1"/>
      <p:bldP spid="8" grpId="0" animBg="1"/>
      <p:bldP spid="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Object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Class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Data Abstraction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Encapsulation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Inheritance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Polymorphism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Dynamic Binding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Message Passing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Platform independent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Compiled and interpreted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Robust and secure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Distributed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Multi-threading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Dynamic and extensible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193987-21B5-4619-9659-200682BACF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Platform independent</a:t>
            </a:r>
          </a:p>
          <a:p>
            <a:r>
              <a:rPr lang="en-US" dirty="0"/>
              <a:t>“Write once and run anywhere”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Based on public key encryption and helps to design virus free systems</a:t>
            </a:r>
          </a:p>
          <a:p>
            <a:r>
              <a:rPr lang="en-US" dirty="0"/>
              <a:t>Architectural and Neutral</a:t>
            </a:r>
          </a:p>
          <a:p>
            <a:r>
              <a:rPr lang="en-US" dirty="0"/>
              <a:t>Ability of generating Architectural-neutral objects that can run on multiple processors</a:t>
            </a:r>
          </a:p>
          <a:p>
            <a:r>
              <a:rPr lang="en-US" dirty="0"/>
              <a:t>Portable</a:t>
            </a:r>
          </a:p>
          <a:p>
            <a:r>
              <a:rPr lang="en-US" dirty="0"/>
              <a:t>Uses a compiler that is written using ANSI C and POSIX sub suit making it portable</a:t>
            </a:r>
          </a:p>
          <a:p>
            <a:r>
              <a:rPr lang="en-US" dirty="0"/>
              <a:t>Robust</a:t>
            </a:r>
          </a:p>
          <a:p>
            <a:r>
              <a:rPr lang="en-US" dirty="0"/>
              <a:t>Eliminates the most number of errors in the compile time itself</a:t>
            </a:r>
          </a:p>
          <a:p>
            <a:r>
              <a:rPr lang="en-US" dirty="0"/>
              <a:t>Multi-Threading</a:t>
            </a:r>
          </a:p>
          <a:p>
            <a:r>
              <a:rPr lang="en-US" dirty="0"/>
              <a:t>Capable to execute code simultaneously above multiple processors at a time.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60D632-FFD1-4525-BFF4-47626ADB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BUZZWORDS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4850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#4: First Java program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virtual machine (JVM)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3372" y="3273982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 Code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857356" y="3643314"/>
            <a:ext cx="64294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71736" y="3500438"/>
            <a:ext cx="142876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143372" y="3571876"/>
            <a:ext cx="100013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28662" y="3500438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43372" y="3714752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.class file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6380" y="3357562"/>
            <a:ext cx="142876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Execute (JVM)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6858016" y="3571876"/>
            <a:ext cx="71438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572396" y="3488296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14282" y="2000240"/>
            <a:ext cx="4023360" cy="2857520"/>
          </a:xfrm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US" dirty="0"/>
              <a:t>class </a:t>
            </a:r>
            <a:r>
              <a:rPr lang="en-US" dirty="0" err="1"/>
              <a:t>classname</a:t>
            </a:r>
            <a:endParaRPr lang="en-US" dirty="0"/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public static void main (String a[])</a:t>
            </a:r>
          </a:p>
          <a:p>
            <a:pPr algn="l"/>
            <a:r>
              <a:rPr lang="en-US" dirty="0"/>
              <a:t>    {</a:t>
            </a:r>
          </a:p>
          <a:p>
            <a:pPr algn="l"/>
            <a:r>
              <a:rPr lang="en-US" dirty="0"/>
              <a:t>            Block of statements</a:t>
            </a:r>
          </a:p>
          <a:p>
            <a:pPr algn="l"/>
            <a:r>
              <a:rPr lang="en-US" dirty="0"/>
              <a:t>     }</a:t>
            </a:r>
          </a:p>
          <a:p>
            <a:pPr algn="l"/>
            <a:r>
              <a:rPr lang="en-US" dirty="0"/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4357686" y="2000240"/>
            <a:ext cx="4500594" cy="2857520"/>
          </a:xfrm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US" dirty="0"/>
              <a:t>class First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public static void main (String a[])</a:t>
            </a:r>
          </a:p>
          <a:p>
            <a:pPr algn="l"/>
            <a:r>
              <a:rPr lang="en-US" dirty="0"/>
              <a:t>    {</a:t>
            </a:r>
          </a:p>
          <a:p>
            <a:pPr algn="l"/>
            <a:r>
              <a:rPr lang="en-US" dirty="0"/>
              <a:t>          </a:t>
            </a:r>
            <a:r>
              <a:rPr lang="en-US" sz="1800" dirty="0" err="1"/>
              <a:t>System.out.print</a:t>
            </a:r>
            <a:r>
              <a:rPr lang="en-US" sz="1800" dirty="0"/>
              <a:t>(“First java program”);       </a:t>
            </a:r>
          </a:p>
          <a:p>
            <a:pPr algn="l"/>
            <a:r>
              <a:rPr lang="en-US" dirty="0"/>
              <a:t>     }</a:t>
            </a:r>
          </a:p>
          <a:p>
            <a:pPr algn="l"/>
            <a:r>
              <a:rPr lang="en-US" dirty="0"/>
              <a:t>}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java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20" y="5286388"/>
            <a:ext cx="435771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Note: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Java is case sensitive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class name first letter should be capital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Every statement should end with semicolon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6282" y="5286388"/>
            <a:ext cx="31433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keywords:</a:t>
            </a:r>
          </a:p>
          <a:p>
            <a:r>
              <a:rPr lang="en-US" dirty="0">
                <a:solidFill>
                  <a:schemeClr val="bg1"/>
                </a:solidFill>
              </a:rPr>
              <a:t>class,  public, static, void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8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3000372"/>
            <a:ext cx="2786082" cy="3167066"/>
          </a:xfrm>
        </p:spPr>
        <p:txBody>
          <a:bodyPr/>
          <a:lstStyle/>
          <a:p>
            <a:pPr algn="l"/>
            <a:r>
              <a:rPr lang="en-US" b="1" dirty="0"/>
              <a:t>Saving:</a:t>
            </a:r>
          </a:p>
          <a:p>
            <a:pPr algn="l"/>
            <a:r>
              <a:rPr lang="en-US" dirty="0"/>
              <a:t>         First.java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Compiling:</a:t>
            </a:r>
          </a:p>
          <a:p>
            <a:pPr algn="l"/>
            <a:r>
              <a:rPr lang="en-US" dirty="0"/>
              <a:t>        </a:t>
            </a:r>
            <a:r>
              <a:rPr lang="en-US" dirty="0" err="1"/>
              <a:t>javac</a:t>
            </a:r>
            <a:r>
              <a:rPr lang="en-US" dirty="0"/>
              <a:t>  First.java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Execution:</a:t>
            </a:r>
          </a:p>
          <a:p>
            <a:pPr algn="l"/>
            <a:r>
              <a:rPr lang="en-US" dirty="0"/>
              <a:t>        java First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and executing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3372" y="198809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 Code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857356" y="2428868"/>
            <a:ext cx="64294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71736" y="2285992"/>
            <a:ext cx="142876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143372" y="2357430"/>
            <a:ext cx="100013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28662" y="228599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43372" y="248816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.class file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6380" y="2143116"/>
            <a:ext cx="142876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Execute (JVM)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6858016" y="2357430"/>
            <a:ext cx="71438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572396" y="2285992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1" name="TextBox 20"/>
          <p:cNvSpPr txBox="1"/>
          <p:nvPr/>
        </p:nvSpPr>
        <p:spPr>
          <a:xfrm rot="20554571">
            <a:off x="4651014" y="4157764"/>
            <a:ext cx="359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Settig</a:t>
            </a:r>
            <a:r>
              <a:rPr lang="en-US" sz="3200" b="1" dirty="0">
                <a:solidFill>
                  <a:schemeClr val="bg1"/>
                </a:solidFill>
              </a:rPr>
              <a:t> class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#5: Compiling &amp; Executing </a:t>
            </a:r>
            <a:r>
              <a:rPr lang="en-IN" sz="3200" dirty="0" err="1"/>
              <a:t>Javaprogram</a:t>
            </a:r>
            <a:r>
              <a:rPr lang="en-IN" sz="3200" dirty="0"/>
              <a:t> (Setting </a:t>
            </a:r>
            <a:r>
              <a:rPr lang="en-IN" sz="3200" dirty="0" err="1"/>
              <a:t>classpath</a:t>
            </a:r>
            <a:r>
              <a:rPr lang="en-IN" sz="3200" dirty="0"/>
              <a:t>)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that use java</a:t>
            </a:r>
          </a:p>
        </p:txBody>
      </p:sp>
      <p:pic>
        <p:nvPicPr>
          <p:cNvPr id="1026" name="Picture 2" descr="Java (.EPS) vector logo - Java (.EPS) logo vector free download"/>
          <p:cNvPicPr>
            <a:picLocks noChangeAspect="1" noChangeArrowheads="1"/>
          </p:cNvPicPr>
          <p:nvPr/>
        </p:nvPicPr>
        <p:blipFill>
          <a:blip r:embed="rId2"/>
          <a:srcRect l="15000" t="7500" r="17499" b="6249"/>
          <a:stretch>
            <a:fillRect/>
          </a:stretch>
        </p:blipFill>
        <p:spPr bwMode="auto">
          <a:xfrm>
            <a:off x="714348" y="2143116"/>
            <a:ext cx="2571768" cy="3286148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3286116" y="3672149"/>
            <a:ext cx="1429900" cy="1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H="1">
            <a:off x="2691434" y="4304869"/>
            <a:ext cx="4057868" cy="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716016" y="2285992"/>
            <a:ext cx="128349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716016" y="3213098"/>
            <a:ext cx="128349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716016" y="4070354"/>
            <a:ext cx="128349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16016" y="4999048"/>
            <a:ext cx="128349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16016" y="5641990"/>
            <a:ext cx="128349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24720" y="6309320"/>
            <a:ext cx="128349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Uber Eats Logo 500*500 transprent Png Free Download - Area, Tex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0" name="AutoShape 6" descr="Uber Eats Logo 500*500 transprent Png Free Download - Area, Tex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24" name="Picture 6" descr="Uber Logo Vector (.AI) Free Download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/>
          <a:srcRect l="15000" t="20000" r="12499" b="19999"/>
          <a:stretch>
            <a:fillRect/>
          </a:stretch>
        </p:blipFill>
        <p:spPr bwMode="auto">
          <a:xfrm>
            <a:off x="6143636" y="1857364"/>
            <a:ext cx="1571939" cy="928694"/>
          </a:xfrm>
          <a:prstGeom prst="rect">
            <a:avLst/>
          </a:prstGeom>
          <a:noFill/>
        </p:spPr>
      </p:pic>
      <p:pic>
        <p:nvPicPr>
          <p:cNvPr id="25" name="Picture 8" descr="Pinterest's new logo says goodbye to script text | Creative Bloq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5074" y="2786058"/>
            <a:ext cx="1447756" cy="814809"/>
          </a:xfrm>
          <a:prstGeom prst="rect">
            <a:avLst/>
          </a:prstGeom>
          <a:noFill/>
        </p:spPr>
      </p:pic>
      <p:pic>
        <p:nvPicPr>
          <p:cNvPr id="26" name="Picture 10" descr="Amazon.com: Amazon.com eGift Card: Gift Card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5074" y="3714752"/>
            <a:ext cx="1481109" cy="914579"/>
          </a:xfrm>
          <a:prstGeom prst="rect">
            <a:avLst/>
          </a:prstGeom>
          <a:noFill/>
        </p:spPr>
      </p:pic>
      <p:pic>
        <p:nvPicPr>
          <p:cNvPr id="28" name="Picture 22" descr="LinkedIn Brand Guidelines | Downloads"/>
          <p:cNvPicPr>
            <a:picLocks noChangeAspect="1" noChangeArrowheads="1"/>
          </p:cNvPicPr>
          <p:nvPr/>
        </p:nvPicPr>
        <p:blipFill>
          <a:blip r:embed="rId6"/>
          <a:srcRect l="26207" t="29865" r="26697" b="44091"/>
          <a:stretch>
            <a:fillRect/>
          </a:stretch>
        </p:blipFill>
        <p:spPr bwMode="auto">
          <a:xfrm>
            <a:off x="6143636" y="4714884"/>
            <a:ext cx="2214578" cy="642942"/>
          </a:xfrm>
          <a:prstGeom prst="rect">
            <a:avLst/>
          </a:prstGeom>
          <a:noFill/>
        </p:spPr>
      </p:pic>
      <p:pic>
        <p:nvPicPr>
          <p:cNvPr id="29" name="Picture 24" descr="oracle-logo - Neotys"/>
          <p:cNvPicPr>
            <a:picLocks noChangeAspect="1" noChangeArrowheads="1"/>
          </p:cNvPicPr>
          <p:nvPr/>
        </p:nvPicPr>
        <p:blipFill>
          <a:blip r:embed="rId7"/>
          <a:srcRect t="41437" b="41688"/>
          <a:stretch>
            <a:fillRect/>
          </a:stretch>
        </p:blipFill>
        <p:spPr bwMode="auto">
          <a:xfrm>
            <a:off x="6072198" y="5500702"/>
            <a:ext cx="2643206" cy="428628"/>
          </a:xfrm>
          <a:prstGeom prst="rect">
            <a:avLst/>
          </a:prstGeom>
          <a:noFill/>
        </p:spPr>
      </p:pic>
      <p:pic>
        <p:nvPicPr>
          <p:cNvPr id="31" name="Picture 32" descr="How to Fix iPad Stuck on Apple Logo Screen | OSXDaily"/>
          <p:cNvPicPr>
            <a:picLocks noChangeAspect="1" noChangeArrowheads="1"/>
          </p:cNvPicPr>
          <p:nvPr/>
        </p:nvPicPr>
        <p:blipFill>
          <a:blip r:embed="rId8"/>
          <a:srcRect l="37896" t="31905" r="38743" b="35975"/>
          <a:stretch>
            <a:fillRect/>
          </a:stretch>
        </p:blipFill>
        <p:spPr bwMode="auto">
          <a:xfrm>
            <a:off x="6072198" y="5880428"/>
            <a:ext cx="928694" cy="9775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85720" y="2000240"/>
            <a:ext cx="4500594" cy="2857520"/>
          </a:xfrm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US" dirty="0"/>
              <a:t>class First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public static void main (String a[])</a:t>
            </a:r>
          </a:p>
          <a:p>
            <a:pPr algn="l"/>
            <a:r>
              <a:rPr lang="en-US" dirty="0"/>
              <a:t>    {</a:t>
            </a:r>
          </a:p>
          <a:p>
            <a:pPr algn="l"/>
            <a:r>
              <a:rPr lang="en-US" dirty="0"/>
              <a:t>          </a:t>
            </a:r>
            <a:r>
              <a:rPr lang="en-US" sz="1800" dirty="0" err="1"/>
              <a:t>System.out.print</a:t>
            </a:r>
            <a:r>
              <a:rPr lang="en-US" sz="1800" dirty="0"/>
              <a:t>(“First java program”);       </a:t>
            </a:r>
          </a:p>
          <a:p>
            <a:pPr algn="l"/>
            <a:r>
              <a:rPr lang="en-US" dirty="0"/>
              <a:t>     }</a:t>
            </a:r>
          </a:p>
          <a:p>
            <a:pPr algn="l"/>
            <a:r>
              <a:rPr lang="en-US" dirty="0"/>
              <a:t>}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java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20" y="5286388"/>
            <a:ext cx="435771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Note: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Java is case sensitive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class name first letter should be capital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Every statement should end with semicolon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6282" y="5286388"/>
            <a:ext cx="31433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keywords:</a:t>
            </a:r>
          </a:p>
          <a:p>
            <a:r>
              <a:rPr lang="en-US" dirty="0">
                <a:solidFill>
                  <a:schemeClr val="bg1"/>
                </a:solidFill>
              </a:rPr>
              <a:t>class,  public, static, void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3000372"/>
            <a:ext cx="2786082" cy="3167066"/>
          </a:xfrm>
        </p:spPr>
        <p:txBody>
          <a:bodyPr/>
          <a:lstStyle/>
          <a:p>
            <a:pPr algn="l"/>
            <a:r>
              <a:rPr lang="en-US" b="1" dirty="0"/>
              <a:t>Saving:</a:t>
            </a:r>
          </a:p>
          <a:p>
            <a:pPr algn="l"/>
            <a:r>
              <a:rPr lang="en-US" dirty="0"/>
              <a:t>         First.java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Compiling:</a:t>
            </a:r>
          </a:p>
          <a:p>
            <a:pPr algn="l"/>
            <a:r>
              <a:rPr lang="en-US" dirty="0"/>
              <a:t>        </a:t>
            </a:r>
            <a:r>
              <a:rPr lang="en-US" dirty="0" err="1"/>
              <a:t>javac</a:t>
            </a:r>
            <a:r>
              <a:rPr lang="en-US" dirty="0"/>
              <a:t>  First.java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Execution:</a:t>
            </a:r>
          </a:p>
          <a:p>
            <a:pPr algn="l"/>
            <a:r>
              <a:rPr lang="en-US" dirty="0"/>
              <a:t>        java First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and executing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3372" y="198809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Byte Code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857356" y="2428868"/>
            <a:ext cx="64294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71736" y="2285992"/>
            <a:ext cx="142876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Compiler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143372" y="2357430"/>
            <a:ext cx="100013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28662" y="228599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43372" y="248816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.class file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6380" y="2143116"/>
            <a:ext cx="142876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Execute (JVM)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6858016" y="2357430"/>
            <a:ext cx="71438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572396" y="2285992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0" name="Explosion 1 19"/>
          <p:cNvSpPr/>
          <p:nvPr/>
        </p:nvSpPr>
        <p:spPr>
          <a:xfrm rot="20886311">
            <a:off x="3838470" y="3551781"/>
            <a:ext cx="5158324" cy="192882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20554571">
            <a:off x="4651014" y="4157764"/>
            <a:ext cx="3596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Setting class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#6: Structure of Java Program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java program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4595" y="2428868"/>
            <a:ext cx="2311851" cy="36933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Documentation Section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74594" y="2786058"/>
            <a:ext cx="2311851" cy="36933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Package Statements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4595" y="3143248"/>
            <a:ext cx="2311851" cy="36933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Statements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74594" y="3500438"/>
            <a:ext cx="2311851" cy="36933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Interface Statements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4594" y="3857628"/>
            <a:ext cx="2311851" cy="36933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Definitions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4720" y="4215130"/>
            <a:ext cx="2311400" cy="147637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method class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main method </a:t>
            </a:r>
          </a:p>
          <a:p>
            <a:r>
              <a:rPr lang="en-US" dirty="0">
                <a:solidFill>
                  <a:schemeClr val="bg1"/>
                </a:solidFill>
              </a:rPr>
              <a:t>   definition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6000760" y="2428868"/>
            <a:ext cx="428628" cy="17145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87831" y="313110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6000760" y="4286256"/>
            <a:ext cx="357190" cy="13573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16393" y="4774180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Essential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bldLvl="0" animBg="1"/>
      <p:bldP spid="13" grpId="0" animBg="1"/>
      <p:bldP spid="14" grpId="0"/>
      <p:bldP spid="15" grpId="0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Used for writing comment lines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Ignored by compiler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3 ways: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/>
              <a:t>//        </a:t>
            </a:r>
          </a:p>
          <a:p>
            <a:pPr marL="457200" indent="-457200" algn="l"/>
            <a:r>
              <a:rPr lang="en-US" dirty="0"/>
              <a:t>        This is for single line  Ex: //Welcome to Java program</a:t>
            </a:r>
          </a:p>
          <a:p>
            <a:pPr marL="457200" indent="-457200" algn="l"/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/>
              <a:t>/*         */</a:t>
            </a:r>
          </a:p>
          <a:p>
            <a:pPr marL="457200" indent="-457200" algn="l"/>
            <a:r>
              <a:rPr lang="en-US" dirty="0"/>
              <a:t>        This is for multiple lines  Ex: /* Welcome to </a:t>
            </a:r>
          </a:p>
          <a:p>
            <a:pPr marL="457200" indent="-457200" algn="l"/>
            <a:r>
              <a:rPr lang="en-US" dirty="0"/>
              <a:t>                                                     Java Program */</a:t>
            </a:r>
          </a:p>
          <a:p>
            <a:pPr marL="457200" indent="-457200" algn="l"/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dirty="0"/>
              <a:t>/**       */</a:t>
            </a:r>
          </a:p>
          <a:p>
            <a:pPr marL="457200" indent="-457200" algn="l"/>
            <a:r>
              <a:rPr lang="en-US" dirty="0"/>
              <a:t>       This is used to generate automatic comment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section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Java packages</a:t>
            </a:r>
            <a:r>
              <a:rPr lang="en-US" dirty="0"/>
              <a:t> are a mechanism to group </a:t>
            </a:r>
            <a:r>
              <a:rPr lang="en-US" b="1" dirty="0"/>
              <a:t>Java</a:t>
            </a:r>
            <a:r>
              <a:rPr lang="en-US" dirty="0"/>
              <a:t> classes that are related to each other, into the same "group" (</a:t>
            </a:r>
            <a:r>
              <a:rPr lang="en-US" b="1" dirty="0"/>
              <a:t>package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Ex: package Employee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 </a:t>
            </a:r>
            <a:r>
              <a:rPr lang="en-US" b="1" dirty="0"/>
              <a:t>import java</a:t>
            </a:r>
            <a:r>
              <a:rPr lang="en-US" dirty="0"/>
              <a:t> package into a class, we need to use </a:t>
            </a:r>
            <a:r>
              <a:rPr lang="en-US" b="1" dirty="0"/>
              <a:t>java </a:t>
            </a:r>
            <a:r>
              <a:rPr lang="en-US" b="1" u="sng" dirty="0"/>
              <a:t>import</a:t>
            </a:r>
            <a:r>
              <a:rPr lang="en-US" dirty="0"/>
              <a:t> keyword which is used to access package and its classes into the </a:t>
            </a:r>
            <a:r>
              <a:rPr lang="en-US" b="1" dirty="0"/>
              <a:t>java</a:t>
            </a:r>
            <a:r>
              <a:rPr lang="en-US" dirty="0"/>
              <a:t> program</a:t>
            </a:r>
          </a:p>
          <a:p>
            <a:endParaRPr lang="en-US" dirty="0"/>
          </a:p>
          <a:p>
            <a:r>
              <a:rPr lang="en-US" dirty="0"/>
              <a:t>Can </a:t>
            </a:r>
            <a:r>
              <a:rPr lang="en-US" b="1" dirty="0"/>
              <a:t>import </a:t>
            </a:r>
            <a:r>
              <a:rPr lang="en-US" dirty="0"/>
              <a:t>built-in and user-defined packages</a:t>
            </a:r>
          </a:p>
          <a:p>
            <a:endParaRPr lang="en-US" dirty="0"/>
          </a:p>
          <a:p>
            <a:r>
              <a:rPr lang="en-US" dirty="0"/>
              <a:t>Ex: import </a:t>
            </a:r>
            <a:r>
              <a:rPr lang="en-US" dirty="0" err="1"/>
              <a:t>java.lang.Math</a:t>
            </a:r>
            <a:r>
              <a:rPr lang="en-US" dirty="0"/>
              <a:t>.*;</a:t>
            </a:r>
          </a:p>
          <a:p>
            <a:r>
              <a:rPr lang="en-US" dirty="0"/>
              <a:t>Import </a:t>
            </a:r>
            <a:r>
              <a:rPr lang="en-US" dirty="0" err="1"/>
              <a:t>java.util</a:t>
            </a:r>
            <a:r>
              <a:rPr lang="en-US" dirty="0"/>
              <a:t>.*;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statements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Used to achieve multiple inheritance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 statements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Any number of classes can be defined</a:t>
            </a:r>
          </a:p>
          <a:p>
            <a:r>
              <a:rPr lang="en-IN" dirty="0"/>
              <a:t>All the objects of class should be created in main method.</a:t>
            </a:r>
          </a:p>
          <a:p>
            <a:r>
              <a:rPr lang="en-IN" dirty="0"/>
              <a:t>One class should have main method—Main method class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definitions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74594" y="2071678"/>
            <a:ext cx="2311851" cy="36933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Definitions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4720" y="2428875"/>
            <a:ext cx="2311400" cy="147637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method class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main method </a:t>
            </a:r>
          </a:p>
          <a:p>
            <a:r>
              <a:rPr lang="en-US" dirty="0">
                <a:solidFill>
                  <a:schemeClr val="bg1"/>
                </a:solidFill>
              </a:rPr>
              <a:t>   definition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Right Brace 6"/>
          <p:cNvSpPr/>
          <p:nvPr/>
        </p:nvSpPr>
        <p:spPr>
          <a:xfrm>
            <a:off x="6000760" y="2500306"/>
            <a:ext cx="428628" cy="13573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72264" y="2988230"/>
            <a:ext cx="98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Essential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6062674" y="2143116"/>
            <a:ext cx="223838" cy="2762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29388" y="2130974"/>
            <a:ext cx="98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Optional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 animBg="1"/>
      <p:bldP spid="8" grpId="0"/>
      <p:bldP spid="9" grpId="0" animBg="1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#7: Variables &amp; </a:t>
            </a:r>
            <a:r>
              <a:rPr lang="en-IN" sz="3200" dirty="0" err="1"/>
              <a:t>Datatypes</a:t>
            </a:r>
            <a:endParaRPr 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Developed by Sun Microsystems Inc in 1991</a:t>
            </a:r>
          </a:p>
          <a:p>
            <a:r>
              <a:rPr lang="en-US" dirty="0"/>
              <a:t>Initially named as Oak, later changed to Java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publicly available version – Java 1.0 released in 1995</a:t>
            </a:r>
          </a:p>
          <a:p>
            <a:r>
              <a:rPr lang="en-US" dirty="0"/>
              <a:t>Oracle corporation acquired Sun Microsystems in 2010</a:t>
            </a:r>
          </a:p>
          <a:p>
            <a:r>
              <a:rPr lang="en-US" dirty="0"/>
              <a:t>The latest version of Java is Java 14 or </a:t>
            </a:r>
            <a:r>
              <a:rPr lang="en-US" b="1" dirty="0"/>
              <a:t>JDK</a:t>
            </a:r>
            <a:r>
              <a:rPr lang="en-US" dirty="0"/>
              <a:t> 14 released on March, 17th 2020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history</a:t>
            </a:r>
          </a:p>
        </p:txBody>
      </p:sp>
      <p:sp>
        <p:nvSpPr>
          <p:cNvPr id="21506" name="AutoShape 2" descr="Uber Eats Logo 500*500 transprent Png Free Download - Area, Tex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508" name="AutoShape 4" descr="Uber Eats Logo 500*500 transprent Png Free Download - Area, Text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518" name="AutoShape 14" descr="Linkedin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520" name="AutoShape 16" descr="Linkedin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532" name="AutoShape 28" descr="Apple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534" name="AutoShape 30" descr="Apple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21540" name="Picture 36" descr="History Of Java Programming Language » CodeSnail"/>
          <p:cNvPicPr>
            <a:picLocks noChangeAspect="1" noChangeArrowheads="1"/>
          </p:cNvPicPr>
          <p:nvPr/>
        </p:nvPicPr>
        <p:blipFill>
          <a:blip r:embed="rId2"/>
          <a:srcRect t="6148"/>
          <a:stretch>
            <a:fillRect/>
          </a:stretch>
        </p:blipFill>
        <p:spPr bwMode="auto">
          <a:xfrm>
            <a:off x="1428728" y="3071810"/>
            <a:ext cx="6096000" cy="15001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dirty="0"/>
              <a:t>A </a:t>
            </a:r>
            <a:r>
              <a:rPr lang="en-US" b="1" dirty="0"/>
              <a:t>Java variable</a:t>
            </a:r>
            <a:r>
              <a:rPr lang="en-US" dirty="0"/>
              <a:t> is a piece of memory that can contain a data value.</a:t>
            </a:r>
          </a:p>
          <a:p>
            <a:pPr algn="l"/>
            <a:r>
              <a:rPr lang="en-US" b="1" dirty="0"/>
              <a:t>Variables</a:t>
            </a:r>
            <a:r>
              <a:rPr lang="en-US" dirty="0"/>
              <a:t> are typically used to store information </a:t>
            </a:r>
          </a:p>
          <a:p>
            <a:pPr algn="l"/>
            <a:r>
              <a:rPr lang="en-US" b="1" u="sng" dirty="0"/>
              <a:t>Variable Declaration</a:t>
            </a:r>
            <a:r>
              <a:rPr lang="en-US" b="1" dirty="0"/>
              <a:t>:</a:t>
            </a:r>
          </a:p>
          <a:p>
            <a:pPr algn="l"/>
            <a:endParaRPr lang="en-IN" b="1" dirty="0"/>
          </a:p>
          <a:p>
            <a:pPr algn="l"/>
            <a:endParaRPr lang="en-IN" b="1" dirty="0"/>
          </a:p>
          <a:p>
            <a:pPr algn="l"/>
            <a:endParaRPr lang="en-IN" b="1" dirty="0"/>
          </a:p>
          <a:p>
            <a:pPr algn="l"/>
            <a:r>
              <a:rPr lang="en-US" b="1" dirty="0"/>
              <a:t> </a:t>
            </a:r>
            <a:r>
              <a:rPr lang="en-US" b="1" u="sng" dirty="0"/>
              <a:t>Variable Assignment:</a:t>
            </a:r>
          </a:p>
          <a:p>
            <a:pPr algn="l"/>
            <a:r>
              <a:rPr lang="en-US" dirty="0"/>
              <a:t>      Assigning a value to a variable </a:t>
            </a:r>
            <a:endParaRPr lang="en-US" b="1" u="sng" dirty="0"/>
          </a:p>
          <a:p>
            <a:pPr algn="l"/>
            <a:endParaRPr lang="en-IN" b="1" dirty="0"/>
          </a:p>
          <a:p>
            <a:pPr algn="l"/>
            <a:endParaRPr lang="en-US" b="1" dirty="0"/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7290" y="3500438"/>
            <a:ext cx="2563907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   </a:t>
            </a:r>
            <a:r>
              <a:rPr lang="en-IN" dirty="0" err="1">
                <a:solidFill>
                  <a:schemeClr val="bg1"/>
                </a:solidFill>
              </a:rPr>
              <a:t>datatype</a:t>
            </a:r>
            <a:r>
              <a:rPr lang="en-IN" dirty="0">
                <a:solidFill>
                  <a:schemeClr val="bg1"/>
                </a:solidFill>
              </a:rPr>
              <a:t> variable name;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0562" y="3500438"/>
            <a:ext cx="1647190" cy="64516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728" y="5211561"/>
            <a:ext cx="2084994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variable name=value;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2962" y="5211561"/>
            <a:ext cx="1625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a=10;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b="1" u="sng" dirty="0"/>
              <a:t>Variable Naming Conventions:</a:t>
            </a:r>
          </a:p>
          <a:p>
            <a:pPr algn="l"/>
            <a:endParaRPr lang="en-US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Java variable names are case sensitive. The variable name apple is not the same as Apple or APPLE.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Java variable names must start with a letter, or the $ or _ character.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After the first character in a Java variable name, the name can also contain numbers (in addition to letters, the $, and the _ character).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Variable names cannot be equal to reserved key words in Java. For instance, the words </a:t>
            </a:r>
            <a:r>
              <a:rPr lang="en-US" dirty="0" err="1"/>
              <a:t>int</a:t>
            </a:r>
            <a:r>
              <a:rPr lang="en-US" dirty="0"/>
              <a:t> or for are reserved words in Java. Therefore you cannot name your variables </a:t>
            </a:r>
            <a:r>
              <a:rPr lang="en-US" dirty="0" err="1"/>
              <a:t>int</a:t>
            </a:r>
            <a:r>
              <a:rPr lang="en-US" dirty="0"/>
              <a:t> or </a:t>
            </a:r>
            <a:r>
              <a:rPr lang="en-US" dirty="0" err="1"/>
              <a:t>fo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variable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00034" y="1857364"/>
            <a:ext cx="8229600" cy="4075176"/>
          </a:xfrm>
        </p:spPr>
        <p:txBody>
          <a:bodyPr/>
          <a:lstStyle/>
          <a:p>
            <a:r>
              <a:rPr lang="en-US" b="1" dirty="0"/>
              <a:t>Data type</a:t>
            </a:r>
            <a:r>
              <a:rPr lang="en-US" dirty="0"/>
              <a:t> specifies the size and type of values that can be stored in an variable.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Datatypes</a:t>
            </a:r>
            <a:r>
              <a:rPr lang="en-IN" dirty="0"/>
              <a:t> in java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52246" y="3714752"/>
            <a:ext cx="99315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Primitive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0694" y="3702610"/>
            <a:ext cx="147726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Non-Primitive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7686" y="2714620"/>
            <a:ext cx="111293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DataType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071802" y="3357562"/>
            <a:ext cx="300039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2928132" y="350043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5928528" y="349964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4726913" y="3214792"/>
            <a:ext cx="273612" cy="1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2106" y="4786322"/>
            <a:ext cx="97654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Numeric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4678" y="4774180"/>
            <a:ext cx="14606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Non-Numeric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51662" y="4429132"/>
            <a:ext cx="254883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1307992" y="457200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858414" y="457121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72066" y="4714884"/>
            <a:ext cx="77938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72462" y="4762038"/>
            <a:ext cx="68916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Array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452190" y="4416990"/>
            <a:ext cx="300039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5308520" y="4559866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8308916" y="455907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2869525" y="4286359"/>
            <a:ext cx="273612" cy="1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6072301" y="4214921"/>
            <a:ext cx="273612" cy="1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9819" y="5845750"/>
            <a:ext cx="883832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Integer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57290" y="5833608"/>
            <a:ext cx="1451872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Floating Point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42910" y="5490148"/>
            <a:ext cx="1808884" cy="1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2309712" y="563064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1320823" y="5345787"/>
            <a:ext cx="273612" cy="1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>
            <a:off x="500828" y="564278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071802" y="5845750"/>
            <a:ext cx="67678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Char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35837" y="5845750"/>
            <a:ext cx="92204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Boolean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564893" y="5490148"/>
            <a:ext cx="1808884" cy="1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5231695" y="5630642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4242806" y="5345787"/>
            <a:ext cx="273612" cy="1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3422811" y="564278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86512" y="5786454"/>
            <a:ext cx="98456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Interface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6072198" y="5072074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xplosion 1 47"/>
          <p:cNvSpPr/>
          <p:nvPr/>
        </p:nvSpPr>
        <p:spPr>
          <a:xfrm rot="20732129">
            <a:off x="7257408" y="2502308"/>
            <a:ext cx="1814830" cy="9144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Derived </a:t>
            </a:r>
            <a:r>
              <a:rPr lang="en-IN" dirty="0" err="1"/>
              <a:t>Datatype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rot="10800000" flipV="1">
            <a:off x="7143768" y="3357562"/>
            <a:ext cx="428628" cy="3571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6" grpId="0" animBg="1"/>
      <p:bldP spid="20" grpId="0" animBg="1"/>
      <p:bldP spid="21" grpId="0" animBg="1"/>
      <p:bldP spid="28" grpId="0" animBg="1"/>
      <p:bldP spid="29" grpId="0" animBg="1"/>
      <p:bldP spid="39" grpId="0" animBg="1"/>
      <p:bldP spid="40" grpId="0" animBg="1"/>
      <p:bldP spid="45" grpId="0" animBg="1"/>
      <p:bldP spid="4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Integer types can hold whole numbers such as 123 and −96. </a:t>
            </a:r>
          </a:p>
          <a:p>
            <a:r>
              <a:rPr lang="en-US" dirty="0"/>
              <a:t>The size of the values that can be stored depends on the integer type that we choose.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l"/>
            <a:endParaRPr lang="en-US" dirty="0"/>
          </a:p>
          <a:p>
            <a:pPr algn="l"/>
            <a:r>
              <a:rPr lang="en-US" dirty="0"/>
              <a:t>1 byte = 8 bits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5435" y="3345420"/>
            <a:ext cx="68320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Type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7982" y="3786190"/>
            <a:ext cx="69224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byte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983" y="4202676"/>
            <a:ext cx="68929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short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7982" y="4631304"/>
            <a:ext cx="69224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int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7983" y="5059932"/>
            <a:ext cx="69224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long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4288" y="3357562"/>
            <a:ext cx="75456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Size 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5239" y="3786190"/>
            <a:ext cx="78277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 byte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5239" y="4202676"/>
            <a:ext cx="8100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 bytes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65239" y="4631304"/>
            <a:ext cx="8100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4 bytes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65239" y="5059932"/>
            <a:ext cx="8100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8 bytes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1393" y="3357562"/>
            <a:ext cx="368806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Range of values that can be stored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4678" y="3786190"/>
            <a:ext cx="37147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−128 to 127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14678" y="4214818"/>
            <a:ext cx="37147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−32768 to 32767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4678" y="4631304"/>
            <a:ext cx="37147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−2,147,483,648 to 2,147,483,647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4678" y="5072074"/>
            <a:ext cx="3714776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9,223,372,036,854,775,808 to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9,223,372,036,854,755,807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8339" y="6000768"/>
            <a:ext cx="873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range of values is calculated as −(2</a:t>
            </a:r>
            <a:r>
              <a:rPr lang="en-US" baseline="30000" dirty="0"/>
              <a:t>n−1</a:t>
            </a:r>
            <a:r>
              <a:rPr lang="en-US" dirty="0"/>
              <a:t>) to (2</a:t>
            </a:r>
            <a:r>
              <a:rPr lang="en-US" baseline="30000" dirty="0"/>
              <a:t>n−1</a:t>
            </a:r>
            <a:r>
              <a:rPr lang="en-US" dirty="0"/>
              <a:t>)−1; where n is the number of bits required.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86644" y="4572008"/>
            <a:ext cx="1303755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    </a:t>
            </a:r>
            <a:r>
              <a:rPr lang="en-IN" dirty="0" err="1">
                <a:solidFill>
                  <a:schemeClr val="bg1"/>
                </a:solidFill>
              </a:rPr>
              <a:t>inr</a:t>
            </a:r>
            <a:r>
              <a:rPr lang="en-IN" dirty="0">
                <a:solidFill>
                  <a:schemeClr val="bg1"/>
                </a:solidFill>
              </a:rPr>
              <a:t> a;</a:t>
            </a:r>
          </a:p>
          <a:p>
            <a:r>
              <a:rPr lang="en-IN" dirty="0">
                <a:solidFill>
                  <a:schemeClr val="bg1"/>
                </a:solidFill>
              </a:rPr>
              <a:t>         byte b;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     a=10;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86116" y="3786190"/>
            <a:ext cx="37147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−128 to 127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6116" y="4214818"/>
            <a:ext cx="37147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−32768 to 32767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dirty="0"/>
              <a:t>Floating point data types are used to represent numbers with a fractional part.</a:t>
            </a:r>
          </a:p>
          <a:p>
            <a:pPr algn="l"/>
            <a:r>
              <a:rPr lang="en-US" dirty="0"/>
              <a:t>There are two subtypes: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5434" y="3345420"/>
            <a:ext cx="82767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Type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7982" y="3786190"/>
            <a:ext cx="83512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float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7983" y="4202676"/>
            <a:ext cx="85792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double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7236" y="3357562"/>
            <a:ext cx="75456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Size 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9024" y="3786190"/>
            <a:ext cx="78277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4 byte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1772" y="4202676"/>
            <a:ext cx="81003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8 bytes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1393" y="3357562"/>
            <a:ext cx="368806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Range of values that can be stored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4678" y="3786190"/>
            <a:ext cx="37147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3.4e−038 to 3.4e+038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4678" y="4214818"/>
            <a:ext cx="371477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1.7e−308 to 1.7e+038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5852" y="4929198"/>
            <a:ext cx="1542410" cy="120032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    float a;</a:t>
            </a:r>
          </a:p>
          <a:p>
            <a:r>
              <a:rPr lang="en-IN" dirty="0">
                <a:solidFill>
                  <a:schemeClr val="bg1"/>
                </a:solidFill>
              </a:rPr>
              <a:t>         double b;</a:t>
            </a:r>
          </a:p>
          <a:p>
            <a:r>
              <a:rPr lang="en-IN" dirty="0">
                <a:solidFill>
                  <a:schemeClr val="bg1"/>
                </a:solidFill>
              </a:rPr>
              <a:t>         a=4.7;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 stores character constants in the memory</a:t>
            </a:r>
          </a:p>
          <a:p>
            <a:r>
              <a:rPr lang="en-IN" dirty="0"/>
              <a:t>I</a:t>
            </a:r>
            <a:r>
              <a:rPr lang="en-US" dirty="0"/>
              <a:t>t assumes a size of 2 bytes</a:t>
            </a:r>
          </a:p>
          <a:p>
            <a:r>
              <a:rPr lang="en-US" dirty="0"/>
              <a:t>Basically it can hold only a single character</a:t>
            </a:r>
          </a:p>
          <a:p>
            <a:r>
              <a:rPr lang="en-IN" dirty="0"/>
              <a:t>Keyword: char</a:t>
            </a:r>
          </a:p>
          <a:p>
            <a:r>
              <a:rPr lang="en-IN" dirty="0"/>
              <a:t>Keep the value in single quote.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14744" y="4143380"/>
            <a:ext cx="1928826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Example: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char a;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char b;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a=‘k’;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b=‘2’;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Boolean data types are used to store values with two states: true or false.</a:t>
            </a:r>
          </a:p>
          <a:p>
            <a:r>
              <a:rPr lang="en-IN" dirty="0"/>
              <a:t>Its size is 1 bit</a:t>
            </a:r>
            <a:endParaRPr lang="en-US" dirty="0"/>
          </a:p>
          <a:p>
            <a:r>
              <a:rPr lang="en-IN" dirty="0"/>
              <a:t>Keyword: </a:t>
            </a:r>
            <a:r>
              <a:rPr lang="en-IN" dirty="0" err="1"/>
              <a:t>boolean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3306" y="3500438"/>
            <a:ext cx="192882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Example: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</a:t>
            </a:r>
            <a:r>
              <a:rPr lang="en-IN" sz="2000" dirty="0" err="1">
                <a:solidFill>
                  <a:schemeClr val="bg1"/>
                </a:solidFill>
              </a:rPr>
              <a:t>boolean</a:t>
            </a:r>
            <a:r>
              <a:rPr lang="en-IN" sz="2000" dirty="0">
                <a:solidFill>
                  <a:schemeClr val="bg1"/>
                </a:solidFill>
              </a:rPr>
              <a:t> a;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E4916D-54FF-4972-99E4-984E1544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declaration</a:t>
            </a:r>
            <a:endParaRPr lang="en-IN" dirty="0"/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A8C158E3-B6B5-4762-8D09-7131B5448678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16832"/>
            <a:ext cx="8424936" cy="4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4486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08CAD2-0C65-4513-B697-322CB378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</a:t>
            </a:r>
            <a:endParaRPr lang="en-IN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B163648-E5D4-4D98-9865-AFF9383E70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8568952" cy="4536504"/>
          </a:xfrm>
        </p:spPr>
      </p:pic>
    </p:spTree>
    <p:extLst>
      <p:ext uri="{BB962C8B-B14F-4D97-AF65-F5344CB8AC3E}">
        <p14:creationId xmlns:p14="http://schemas.microsoft.com/office/powerpoint/2010/main" val="4288160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77DDAB2-67A3-4755-B330-5B447A3251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40109"/>
            <a:ext cx="8229600" cy="1143000"/>
          </a:xfrm>
        </p:spPr>
        <p:txBody>
          <a:bodyPr/>
          <a:lstStyle/>
          <a:p>
            <a:r>
              <a:rPr lang="en-US" altLang="en-US" dirty="0"/>
              <a:t>Basic Program Development</a:t>
            </a: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AF1FA491-DF56-4C3D-8590-6017D7B004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514600"/>
            <a:ext cx="304800" cy="6096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endParaRPr lang="en-US"/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52898EB0-A8B4-4427-ACCE-2FA3A1CBCF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4114800"/>
            <a:ext cx="381000" cy="685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/>
          <a:p>
            <a:endParaRPr lang="en-US"/>
          </a:p>
        </p:txBody>
      </p:sp>
      <p:grpSp>
        <p:nvGrpSpPr>
          <p:cNvPr id="68613" name="Group 5">
            <a:extLst>
              <a:ext uri="{FF2B5EF4-FFF2-40B4-BE49-F238E27FC236}">
                <a16:creationId xmlns:a16="http://schemas.microsoft.com/office/drawing/2014/main" id="{50F7622E-D3A5-4A94-842E-5B2EE2CCAB4B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2286000"/>
            <a:ext cx="1816100" cy="904875"/>
            <a:chOff x="2304" y="1440"/>
            <a:chExt cx="1144" cy="570"/>
          </a:xfrm>
        </p:grpSpPr>
        <p:cxnSp>
          <p:nvCxnSpPr>
            <p:cNvPr id="68614" name="AutoShape 6">
              <a:extLst>
                <a:ext uri="{FF2B5EF4-FFF2-40B4-BE49-F238E27FC236}">
                  <a16:creationId xmlns:a16="http://schemas.microsoft.com/office/drawing/2014/main" id="{98615B02-876F-4322-846C-E43E4CDE5D2C}"/>
                </a:ext>
              </a:extLst>
            </p:cNvPr>
            <p:cNvCxnSpPr>
              <a:cxnSpLocks noChangeShapeType="1"/>
              <a:stCxn id="68620" idx="0"/>
            </p:cNvCxnSpPr>
            <p:nvPr/>
          </p:nvCxnSpPr>
          <p:spPr bwMode="auto">
            <a:xfrm rot="5400000" flipH="1">
              <a:off x="2307" y="1437"/>
              <a:ext cx="570" cy="576"/>
            </a:xfrm>
            <a:prstGeom prst="bentConnector2">
              <a:avLst/>
            </a:prstGeom>
            <a:noFill/>
            <a:ln w="31750">
              <a:solidFill>
                <a:srgbClr val="FF0000"/>
              </a:solidFill>
              <a:miter lim="800000"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615" name="Text Box 7">
              <a:extLst>
                <a:ext uri="{FF2B5EF4-FFF2-40B4-BE49-F238E27FC236}">
                  <a16:creationId xmlns:a16="http://schemas.microsoft.com/office/drawing/2014/main" id="{0355AF9F-42FA-4C56-9057-62B5BEFC45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6" y="1520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pPr algn="ctr"/>
              <a:r>
                <a:rPr lang="en-US" altLang="en-US" sz="2000">
                  <a:latin typeface="Arial Unicode MS" panose="020B0604020202020204" pitchFamily="34" charset="-128"/>
                </a:rPr>
                <a:t>errors</a:t>
              </a:r>
            </a:p>
          </p:txBody>
        </p:sp>
      </p:grpSp>
      <p:grpSp>
        <p:nvGrpSpPr>
          <p:cNvPr id="68616" name="Group 8">
            <a:extLst>
              <a:ext uri="{FF2B5EF4-FFF2-40B4-BE49-F238E27FC236}">
                <a16:creationId xmlns:a16="http://schemas.microsoft.com/office/drawing/2014/main" id="{597593AE-D531-4EF0-B793-1F61EB47B686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1905000"/>
            <a:ext cx="4078288" cy="2886075"/>
            <a:chOff x="2304" y="1200"/>
            <a:chExt cx="2569" cy="1818"/>
          </a:xfrm>
        </p:grpSpPr>
        <p:cxnSp>
          <p:nvCxnSpPr>
            <p:cNvPr id="68617" name="AutoShape 9">
              <a:extLst>
                <a:ext uri="{FF2B5EF4-FFF2-40B4-BE49-F238E27FC236}">
                  <a16:creationId xmlns:a16="http://schemas.microsoft.com/office/drawing/2014/main" id="{BF2B33D2-8862-4465-819F-9938BF654F1F}"/>
                </a:ext>
              </a:extLst>
            </p:cNvPr>
            <p:cNvCxnSpPr>
              <a:cxnSpLocks noChangeShapeType="1"/>
              <a:stCxn id="68621" idx="0"/>
            </p:cNvCxnSpPr>
            <p:nvPr/>
          </p:nvCxnSpPr>
          <p:spPr bwMode="auto">
            <a:xfrm rot="5400000" flipH="1">
              <a:off x="2379" y="1125"/>
              <a:ext cx="1818" cy="1968"/>
            </a:xfrm>
            <a:prstGeom prst="bentConnector2">
              <a:avLst/>
            </a:prstGeom>
            <a:noFill/>
            <a:ln w="31750">
              <a:solidFill>
                <a:srgbClr val="FF0000"/>
              </a:solidFill>
              <a:miter lim="800000"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618" name="Text Box 10">
              <a:extLst>
                <a:ext uri="{FF2B5EF4-FFF2-40B4-BE49-F238E27FC236}">
                  <a16:creationId xmlns:a16="http://schemas.microsoft.com/office/drawing/2014/main" id="{9227E6EC-741D-4F14-8883-D9E198CE1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1" y="1872"/>
              <a:ext cx="5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pPr algn="ctr"/>
              <a:r>
                <a:rPr lang="en-US" altLang="en-US" sz="2000">
                  <a:latin typeface="Arial Unicode MS" panose="020B0604020202020204" pitchFamily="34" charset="-128"/>
                </a:rPr>
                <a:t>errors</a:t>
              </a:r>
            </a:p>
          </p:txBody>
        </p:sp>
      </p:grpSp>
      <p:sp>
        <p:nvSpPr>
          <p:cNvPr id="68619" name="Rectangle 11">
            <a:extLst>
              <a:ext uri="{FF2B5EF4-FFF2-40B4-BE49-F238E27FC236}">
                <a16:creationId xmlns:a16="http://schemas.microsoft.com/office/drawing/2014/main" id="{8FBDE7DD-5E8F-4699-9EE8-E858CF8E9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746448"/>
            <a:ext cx="2590800" cy="930275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altLang="en-US" sz="1800" b="1" dirty="0">
                <a:latin typeface="Arial Unicode MS" panose="020B0604020202020204" pitchFamily="34" charset="-128"/>
              </a:rPr>
              <a:t>Edit and</a:t>
            </a:r>
          </a:p>
          <a:p>
            <a:pPr algn="ctr"/>
            <a:r>
              <a:rPr lang="en-US" altLang="en-US" sz="1800" b="1" dirty="0">
                <a:latin typeface="Arial Unicode MS" panose="020B0604020202020204" pitchFamily="34" charset="-128"/>
              </a:rPr>
              <a:t>save program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29676D4F-11AC-43B4-B9F7-9D5BFB470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200400"/>
            <a:ext cx="2590800" cy="930275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altLang="en-US" sz="1800" b="1">
                <a:latin typeface="Arial Unicode MS" panose="020B0604020202020204" pitchFamily="34" charset="-128"/>
              </a:rPr>
              <a:t>Compile program</a:t>
            </a:r>
          </a:p>
        </p:txBody>
      </p:sp>
      <p:sp>
        <p:nvSpPr>
          <p:cNvPr id="68621" name="Rectangle 13">
            <a:extLst>
              <a:ext uri="{FF2B5EF4-FFF2-40B4-BE49-F238E27FC236}">
                <a16:creationId xmlns:a16="http://schemas.microsoft.com/office/drawing/2014/main" id="{EEFF2ACA-FACF-4006-8768-C5D86B680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800600"/>
            <a:ext cx="2590800" cy="930275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algn="ctr"/>
            <a:r>
              <a:rPr lang="en-US" altLang="en-US" sz="1800" b="1">
                <a:latin typeface="Arial Unicode MS" panose="020B0604020202020204" pitchFamily="34" charset="-128"/>
              </a:rPr>
              <a:t>Execute program and</a:t>
            </a:r>
          </a:p>
          <a:p>
            <a:pPr algn="ctr"/>
            <a:r>
              <a:rPr lang="en-US" altLang="en-US" sz="1800" b="1">
                <a:latin typeface="Arial Unicode MS" panose="020B0604020202020204" pitchFamily="34" charset="-128"/>
              </a:rPr>
              <a:t>evaluate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9" grpId="0" animBg="1" autoUpdateAnimBg="0"/>
      <p:bldP spid="68620" grpId="0" animBg="1" autoUpdateAnimBg="0"/>
      <p:bldP spid="68621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03991-6B9A-49F7-A7B0-F07198CC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2CB33E-26DD-4D42-836A-61484E99B9A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29843"/>
            <a:ext cx="8229600" cy="38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29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CA6D5827-5777-4D22-9B1C-AA707CED84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9000" y="381000"/>
            <a:ext cx="4956175" cy="91122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   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49B270F1-75B3-46F7-825F-9DDE65F52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13" y="6340475"/>
            <a:ext cx="1466850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2" name="Rectangle 4">
            <a:extLst>
              <a:ext uri="{FF2B5EF4-FFF2-40B4-BE49-F238E27FC236}">
                <a16:creationId xmlns:a16="http://schemas.microsoft.com/office/drawing/2014/main" id="{ABF183EC-B462-4CB5-970E-CCCA6BC6F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6340475"/>
            <a:ext cx="2228850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Oval 5">
            <a:extLst>
              <a:ext uri="{FF2B5EF4-FFF2-40B4-BE49-F238E27FC236}">
                <a16:creationId xmlns:a16="http://schemas.microsoft.com/office/drawing/2014/main" id="{5250D128-FB82-435F-8CE4-5B300E506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413" y="3535363"/>
            <a:ext cx="1314450" cy="1316037"/>
          </a:xfrm>
          <a:prstGeom prst="ellipse">
            <a:avLst/>
          </a:prstGeom>
          <a:solidFill>
            <a:srgbClr val="B1E9E8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Arial" panose="020B0604020202020204" pitchFamily="34" charset="0"/>
              </a:rPr>
              <a:t>Java</a:t>
            </a:r>
          </a:p>
          <a:p>
            <a:pPr algn="ctr"/>
            <a:r>
              <a:rPr lang="en-US" altLang="en-US" sz="1400" b="1">
                <a:solidFill>
                  <a:schemeClr val="bg1"/>
                </a:solidFill>
                <a:latin typeface="Arial" panose="020B0604020202020204" pitchFamily="34" charset="0"/>
              </a:rPr>
              <a:t>Bytecodes</a:t>
            </a:r>
          </a:p>
          <a:p>
            <a:pPr algn="ctr"/>
            <a:r>
              <a:rPr lang="en-US" altLang="en-US" sz="1400" b="1">
                <a:solidFill>
                  <a:schemeClr val="bg1"/>
                </a:solidFill>
                <a:latin typeface="Arial" panose="020B0604020202020204" pitchFamily="34" charset="0"/>
              </a:rPr>
              <a:t>move locally</a:t>
            </a:r>
          </a:p>
          <a:p>
            <a:pPr algn="ctr"/>
            <a:r>
              <a:rPr lang="en-US" altLang="en-US" sz="1400" b="1">
                <a:solidFill>
                  <a:schemeClr val="bg1"/>
                </a:solidFill>
                <a:latin typeface="Arial" panose="020B0604020202020204" pitchFamily="34" charset="0"/>
              </a:rPr>
              <a:t>or through</a:t>
            </a:r>
          </a:p>
          <a:p>
            <a:pPr algn="ctr"/>
            <a:r>
              <a:rPr lang="en-US" altLang="en-US" sz="1400" b="1">
                <a:solidFill>
                  <a:schemeClr val="bg1"/>
                </a:solidFill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94214" name="Oval 6">
            <a:extLst>
              <a:ext uri="{FF2B5EF4-FFF2-40B4-BE49-F238E27FC236}">
                <a16:creationId xmlns:a16="http://schemas.microsoft.com/office/drawing/2014/main" id="{99EF1B60-56FD-47BE-B669-C717B1891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2206625"/>
            <a:ext cx="1243013" cy="10064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Java</a:t>
            </a:r>
          </a:p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Source</a:t>
            </a:r>
          </a:p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(.java)</a:t>
            </a:r>
          </a:p>
        </p:txBody>
      </p:sp>
      <p:sp>
        <p:nvSpPr>
          <p:cNvPr id="94215" name="Rectangle 7">
            <a:extLst>
              <a:ext uri="{FF2B5EF4-FFF2-40B4-BE49-F238E27FC236}">
                <a16:creationId xmlns:a16="http://schemas.microsoft.com/office/drawing/2014/main" id="{75513112-9E29-4598-AB3C-085A97396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994150"/>
            <a:ext cx="1235075" cy="7032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Java</a:t>
            </a:r>
          </a:p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Compiler</a:t>
            </a:r>
          </a:p>
        </p:txBody>
      </p:sp>
      <p:sp>
        <p:nvSpPr>
          <p:cNvPr id="94216" name="Oval 8">
            <a:extLst>
              <a:ext uri="{FF2B5EF4-FFF2-40B4-BE49-F238E27FC236}">
                <a16:creationId xmlns:a16="http://schemas.microsoft.com/office/drawing/2014/main" id="{AA7ADA2E-56E2-463E-8CB2-0E34042EA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" y="5451475"/>
            <a:ext cx="1384300" cy="100647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Java</a:t>
            </a:r>
          </a:p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Bytecode</a:t>
            </a:r>
          </a:p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(.class )</a:t>
            </a:r>
          </a:p>
        </p:txBody>
      </p:sp>
      <p:sp>
        <p:nvSpPr>
          <p:cNvPr id="94217" name="Freeform 9">
            <a:extLst>
              <a:ext uri="{FF2B5EF4-FFF2-40B4-BE49-F238E27FC236}">
                <a16:creationId xmlns:a16="http://schemas.microsoft.com/office/drawing/2014/main" id="{30DD805C-10FA-451B-97FB-3C77B7AB3605}"/>
              </a:ext>
            </a:extLst>
          </p:cNvPr>
          <p:cNvSpPr>
            <a:spLocks/>
          </p:cNvSpPr>
          <p:nvPr/>
        </p:nvSpPr>
        <p:spPr bwMode="auto">
          <a:xfrm>
            <a:off x="1120775" y="3275013"/>
            <a:ext cx="1588" cy="688975"/>
          </a:xfrm>
          <a:custGeom>
            <a:avLst/>
            <a:gdLst>
              <a:gd name="T0" fmla="*/ 0 w 1"/>
              <a:gd name="T1" fmla="*/ 0 h 434"/>
              <a:gd name="T2" fmla="*/ 0 w 1"/>
              <a:gd name="T3" fmla="*/ 433 h 43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434">
                <a:moveTo>
                  <a:pt x="0" y="0"/>
                </a:moveTo>
                <a:lnTo>
                  <a:pt x="0" y="433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8" name="Freeform 10">
            <a:extLst>
              <a:ext uri="{FF2B5EF4-FFF2-40B4-BE49-F238E27FC236}">
                <a16:creationId xmlns:a16="http://schemas.microsoft.com/office/drawing/2014/main" id="{73D915EE-82EC-41A3-A265-7E3F95E08803}"/>
              </a:ext>
            </a:extLst>
          </p:cNvPr>
          <p:cNvSpPr>
            <a:spLocks/>
          </p:cNvSpPr>
          <p:nvPr/>
        </p:nvSpPr>
        <p:spPr bwMode="auto">
          <a:xfrm>
            <a:off x="1120775" y="4721225"/>
            <a:ext cx="1588" cy="688975"/>
          </a:xfrm>
          <a:custGeom>
            <a:avLst/>
            <a:gdLst>
              <a:gd name="T0" fmla="*/ 0 w 1"/>
              <a:gd name="T1" fmla="*/ 0 h 434"/>
              <a:gd name="T2" fmla="*/ 0 w 1"/>
              <a:gd name="T3" fmla="*/ 433 h 43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434">
                <a:moveTo>
                  <a:pt x="0" y="0"/>
                </a:moveTo>
                <a:lnTo>
                  <a:pt x="0" y="433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55F101A3-BFD3-4040-AA35-D70033927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538" y="2921000"/>
            <a:ext cx="2544762" cy="2136775"/>
          </a:xfrm>
          <a:prstGeom prst="rect">
            <a:avLst/>
          </a:prstGeom>
          <a:gradFill rotWithShape="0">
            <a:gsLst>
              <a:gs pos="0">
                <a:srgbClr val="00FFFF"/>
              </a:gs>
              <a:gs pos="100000">
                <a:srgbClr val="00FFFF">
                  <a:gamma/>
                  <a:shade val="89804"/>
                  <a:invGamma/>
                </a:srgb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4222" name="Group 14">
            <a:extLst>
              <a:ext uri="{FF2B5EF4-FFF2-40B4-BE49-F238E27FC236}">
                <a16:creationId xmlns:a16="http://schemas.microsoft.com/office/drawing/2014/main" id="{8CC2B3AE-E89C-4B2E-92CD-566C60C9F09A}"/>
              </a:ext>
            </a:extLst>
          </p:cNvPr>
          <p:cNvGrpSpPr>
            <a:grpSpLocks/>
          </p:cNvGrpSpPr>
          <p:nvPr/>
        </p:nvGrpSpPr>
        <p:grpSpPr bwMode="auto">
          <a:xfrm>
            <a:off x="5645150" y="3132138"/>
            <a:ext cx="2311400" cy="901700"/>
            <a:chOff x="3556" y="1973"/>
            <a:chExt cx="1456" cy="568"/>
          </a:xfrm>
        </p:grpSpPr>
        <p:sp>
          <p:nvSpPr>
            <p:cNvPr id="94220" name="Rectangle 12">
              <a:extLst>
                <a:ext uri="{FF2B5EF4-FFF2-40B4-BE49-F238E27FC236}">
                  <a16:creationId xmlns:a16="http://schemas.microsoft.com/office/drawing/2014/main" id="{E9044209-CEFF-4B80-93AE-C995C89D8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1973"/>
              <a:ext cx="661" cy="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/>
            <a:lstStyle/>
            <a:p>
              <a:pPr algn="ctr"/>
              <a:r>
                <a:rPr lang="en-US" altLang="en-US" sz="1300" b="1">
                  <a:solidFill>
                    <a:schemeClr val="accent2"/>
                  </a:solidFill>
                  <a:latin typeface="Arial" panose="020B0604020202020204" pitchFamily="34" charset="0"/>
                </a:rPr>
                <a:t>Java</a:t>
              </a:r>
            </a:p>
            <a:p>
              <a:pPr algn="ctr"/>
              <a:r>
                <a:rPr lang="en-US" altLang="en-US" sz="1300" b="1">
                  <a:solidFill>
                    <a:schemeClr val="accent2"/>
                  </a:solidFill>
                  <a:latin typeface="Arial" panose="020B0604020202020204" pitchFamily="34" charset="0"/>
                </a:rPr>
                <a:t>Interpreter</a:t>
              </a:r>
            </a:p>
          </p:txBody>
        </p:sp>
        <p:sp>
          <p:nvSpPr>
            <p:cNvPr id="94221" name="Rectangle 13">
              <a:extLst>
                <a:ext uri="{FF2B5EF4-FFF2-40B4-BE49-F238E27FC236}">
                  <a16:creationId xmlns:a16="http://schemas.microsoft.com/office/drawing/2014/main" id="{9F47B581-4459-473F-BECB-4EAAA7744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" y="1973"/>
              <a:ext cx="661" cy="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 anchor="ctr"/>
            <a:lstStyle/>
            <a:p>
              <a:pPr algn="ctr"/>
              <a:r>
                <a:rPr lang="en-US" altLang="en-US" sz="1400" b="1">
                  <a:solidFill>
                    <a:schemeClr val="accent2"/>
                  </a:solidFill>
                  <a:latin typeface="Arial" panose="020B0604020202020204" pitchFamily="34" charset="0"/>
                </a:rPr>
                <a:t>Just in Time</a:t>
              </a:r>
            </a:p>
            <a:p>
              <a:pPr algn="ctr"/>
              <a:r>
                <a:rPr lang="en-US" altLang="en-US" sz="1400" b="1">
                  <a:solidFill>
                    <a:schemeClr val="accent2"/>
                  </a:solidFill>
                  <a:latin typeface="Arial" panose="020B0604020202020204" pitchFamily="34" charset="0"/>
                </a:rPr>
                <a:t>Compiler</a:t>
              </a:r>
            </a:p>
          </p:txBody>
        </p:sp>
      </p:grpSp>
      <p:sp>
        <p:nvSpPr>
          <p:cNvPr id="94223" name="Rectangle 15">
            <a:extLst>
              <a:ext uri="{FF2B5EF4-FFF2-40B4-BE49-F238E27FC236}">
                <a16:creationId xmlns:a16="http://schemas.microsoft.com/office/drawing/2014/main" id="{D4E3659E-2A6A-4252-BD28-4F8D51718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4632325"/>
            <a:ext cx="2311400" cy="374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Runtime System</a:t>
            </a:r>
          </a:p>
        </p:txBody>
      </p:sp>
      <p:sp>
        <p:nvSpPr>
          <p:cNvPr id="94224" name="Line 16">
            <a:extLst>
              <a:ext uri="{FF2B5EF4-FFF2-40B4-BE49-F238E27FC236}">
                <a16:creationId xmlns:a16="http://schemas.microsoft.com/office/drawing/2014/main" id="{CEE509BA-B972-45D5-8737-CB47D9B4A6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57863" y="4129088"/>
            <a:ext cx="46037" cy="48577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25" name="Line 17">
            <a:extLst>
              <a:ext uri="{FF2B5EF4-FFF2-40B4-BE49-F238E27FC236}">
                <a16:creationId xmlns:a16="http://schemas.microsoft.com/office/drawing/2014/main" id="{D7EBDB5C-E44C-4892-91CD-8E6AE138E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5688" y="4129088"/>
            <a:ext cx="26987" cy="48577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26" name="Rectangle 18">
            <a:extLst>
              <a:ext uri="{FF2B5EF4-FFF2-40B4-BE49-F238E27FC236}">
                <a16:creationId xmlns:a16="http://schemas.microsoft.com/office/drawing/2014/main" id="{E47A8BCE-5652-48C6-9199-E4733C2F9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0" y="1731963"/>
            <a:ext cx="1049338" cy="901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>
              <a:spcAft>
                <a:spcPts val="900"/>
              </a:spcAft>
            </a:pPr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Class Loader</a:t>
            </a:r>
          </a:p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Bytecode</a:t>
            </a:r>
          </a:p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Verifier</a:t>
            </a:r>
          </a:p>
        </p:txBody>
      </p:sp>
      <p:sp>
        <p:nvSpPr>
          <p:cNvPr id="94227" name="Rectangle 19">
            <a:extLst>
              <a:ext uri="{FF2B5EF4-FFF2-40B4-BE49-F238E27FC236}">
                <a16:creationId xmlns:a16="http://schemas.microsoft.com/office/drawing/2014/main" id="{7808BB10-5714-4D54-98AC-83BFA8B68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113" y="1731963"/>
            <a:ext cx="1049337" cy="901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Java Class</a:t>
            </a:r>
          </a:p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Libraries</a:t>
            </a:r>
          </a:p>
        </p:txBody>
      </p:sp>
      <p:sp>
        <p:nvSpPr>
          <p:cNvPr id="94228" name="Freeform 20">
            <a:extLst>
              <a:ext uri="{FF2B5EF4-FFF2-40B4-BE49-F238E27FC236}">
                <a16:creationId xmlns:a16="http://schemas.microsoft.com/office/drawing/2014/main" id="{D92AECEC-A48E-40D6-8950-D1B5C5AC1184}"/>
              </a:ext>
            </a:extLst>
          </p:cNvPr>
          <p:cNvSpPr>
            <a:spLocks/>
          </p:cNvSpPr>
          <p:nvPr/>
        </p:nvSpPr>
        <p:spPr bwMode="auto">
          <a:xfrm>
            <a:off x="7350125" y="2070100"/>
            <a:ext cx="298450" cy="1588"/>
          </a:xfrm>
          <a:custGeom>
            <a:avLst/>
            <a:gdLst>
              <a:gd name="T0" fmla="*/ 0 w 188"/>
              <a:gd name="T1" fmla="*/ 0 h 1"/>
              <a:gd name="T2" fmla="*/ 187 w 188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">
                <a:moveTo>
                  <a:pt x="0" y="0"/>
                </a:moveTo>
                <a:lnTo>
                  <a:pt x="187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29" name="Freeform 21">
            <a:extLst>
              <a:ext uri="{FF2B5EF4-FFF2-40B4-BE49-F238E27FC236}">
                <a16:creationId xmlns:a16="http://schemas.microsoft.com/office/drawing/2014/main" id="{3C63975C-F9BC-440B-B859-6935FD2FED41}"/>
              </a:ext>
            </a:extLst>
          </p:cNvPr>
          <p:cNvSpPr>
            <a:spLocks/>
          </p:cNvSpPr>
          <p:nvPr/>
        </p:nvSpPr>
        <p:spPr bwMode="auto">
          <a:xfrm>
            <a:off x="5908675" y="2736850"/>
            <a:ext cx="631825" cy="393700"/>
          </a:xfrm>
          <a:custGeom>
            <a:avLst/>
            <a:gdLst>
              <a:gd name="T0" fmla="*/ 397 w 398"/>
              <a:gd name="T1" fmla="*/ 0 h 248"/>
              <a:gd name="T2" fmla="*/ 0 w 398"/>
              <a:gd name="T3" fmla="*/ 247 h 24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98" h="248">
                <a:moveTo>
                  <a:pt x="397" y="0"/>
                </a:moveTo>
                <a:lnTo>
                  <a:pt x="0" y="247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0" name="Freeform 22">
            <a:extLst>
              <a:ext uri="{FF2B5EF4-FFF2-40B4-BE49-F238E27FC236}">
                <a16:creationId xmlns:a16="http://schemas.microsoft.com/office/drawing/2014/main" id="{B1F84144-1809-4174-88A5-DA92C06B3B4B}"/>
              </a:ext>
            </a:extLst>
          </p:cNvPr>
          <p:cNvSpPr>
            <a:spLocks/>
          </p:cNvSpPr>
          <p:nvPr/>
        </p:nvSpPr>
        <p:spPr bwMode="auto">
          <a:xfrm>
            <a:off x="6727825" y="2736850"/>
            <a:ext cx="631825" cy="393700"/>
          </a:xfrm>
          <a:custGeom>
            <a:avLst/>
            <a:gdLst>
              <a:gd name="T0" fmla="*/ 0 w 398"/>
              <a:gd name="T1" fmla="*/ 0 h 248"/>
              <a:gd name="T2" fmla="*/ 397 w 398"/>
              <a:gd name="T3" fmla="*/ 247 h 24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98" h="248">
                <a:moveTo>
                  <a:pt x="0" y="0"/>
                </a:moveTo>
                <a:lnTo>
                  <a:pt x="397" y="247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1" name="Rectangle 23">
            <a:extLst>
              <a:ext uri="{FF2B5EF4-FFF2-40B4-BE49-F238E27FC236}">
                <a16:creationId xmlns:a16="http://schemas.microsoft.com/office/drawing/2014/main" id="{B440BC60-4212-4363-B470-83451F164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5748338"/>
            <a:ext cx="2311400" cy="2682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Operating System</a:t>
            </a:r>
          </a:p>
        </p:txBody>
      </p:sp>
      <p:sp>
        <p:nvSpPr>
          <p:cNvPr id="94232" name="Rectangle 24">
            <a:extLst>
              <a:ext uri="{FF2B5EF4-FFF2-40B4-BE49-F238E27FC236}">
                <a16:creationId xmlns:a16="http://schemas.microsoft.com/office/drawing/2014/main" id="{8D3A9D1C-2314-40D0-BB96-9083E9C56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9900" y="6415088"/>
            <a:ext cx="2311400" cy="2682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ctr"/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</a:rPr>
              <a:t>Hardware</a:t>
            </a:r>
          </a:p>
        </p:txBody>
      </p:sp>
      <p:sp>
        <p:nvSpPr>
          <p:cNvPr id="94233" name="Freeform 25">
            <a:extLst>
              <a:ext uri="{FF2B5EF4-FFF2-40B4-BE49-F238E27FC236}">
                <a16:creationId xmlns:a16="http://schemas.microsoft.com/office/drawing/2014/main" id="{068A8F3A-006B-42BC-8632-9DC5B871A8E6}"/>
              </a:ext>
            </a:extLst>
          </p:cNvPr>
          <p:cNvSpPr>
            <a:spLocks/>
          </p:cNvSpPr>
          <p:nvPr/>
        </p:nvSpPr>
        <p:spPr bwMode="auto">
          <a:xfrm>
            <a:off x="6607175" y="5181600"/>
            <a:ext cx="1588" cy="571500"/>
          </a:xfrm>
          <a:custGeom>
            <a:avLst/>
            <a:gdLst>
              <a:gd name="T0" fmla="*/ 0 w 1"/>
              <a:gd name="T1" fmla="*/ 0 h 360"/>
              <a:gd name="T2" fmla="*/ 0 w 1"/>
              <a:gd name="T3" fmla="*/ 359 h 36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360">
                <a:moveTo>
                  <a:pt x="0" y="0"/>
                </a:moveTo>
                <a:lnTo>
                  <a:pt x="0" y="359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4" name="Freeform 26">
            <a:extLst>
              <a:ext uri="{FF2B5EF4-FFF2-40B4-BE49-F238E27FC236}">
                <a16:creationId xmlns:a16="http://schemas.microsoft.com/office/drawing/2014/main" id="{1D2AE553-C210-4EBD-A6F6-BA9F2CDB6E21}"/>
              </a:ext>
            </a:extLst>
          </p:cNvPr>
          <p:cNvSpPr>
            <a:spLocks/>
          </p:cNvSpPr>
          <p:nvPr/>
        </p:nvSpPr>
        <p:spPr bwMode="auto">
          <a:xfrm>
            <a:off x="6607175" y="6022975"/>
            <a:ext cx="1588" cy="320675"/>
          </a:xfrm>
          <a:custGeom>
            <a:avLst/>
            <a:gdLst>
              <a:gd name="T0" fmla="*/ 0 w 1"/>
              <a:gd name="T1" fmla="*/ 0 h 202"/>
              <a:gd name="T2" fmla="*/ 0 w 1"/>
              <a:gd name="T3" fmla="*/ 201 h 20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202">
                <a:moveTo>
                  <a:pt x="0" y="0"/>
                </a:moveTo>
                <a:lnTo>
                  <a:pt x="0" y="201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5" name="Rectangle 27">
            <a:extLst>
              <a:ext uri="{FF2B5EF4-FFF2-40B4-BE49-F238E27FC236}">
                <a16:creationId xmlns:a16="http://schemas.microsoft.com/office/drawing/2014/main" id="{4183887E-B63E-411D-AE4B-460EB1A4B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8" y="3600450"/>
            <a:ext cx="1063625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r>
              <a:rPr lang="en-US" altLang="en-US" sz="1400" b="1">
                <a:latin typeface="Arial" panose="020B0604020202020204" pitchFamily="34" charset="0"/>
              </a:rPr>
              <a:t>Java</a:t>
            </a:r>
          </a:p>
          <a:p>
            <a:r>
              <a:rPr lang="en-US" altLang="en-US" sz="1400" b="1">
                <a:latin typeface="Arial" panose="020B0604020202020204" pitchFamily="34" charset="0"/>
              </a:rPr>
              <a:t>Virtual</a:t>
            </a:r>
          </a:p>
          <a:p>
            <a:r>
              <a:rPr lang="en-US" altLang="en-US" sz="1400" b="1">
                <a:latin typeface="Arial" panose="020B0604020202020204" pitchFamily="34" charset="0"/>
              </a:rPr>
              <a:t>machine</a:t>
            </a:r>
          </a:p>
        </p:txBody>
      </p:sp>
      <p:sp>
        <p:nvSpPr>
          <p:cNvPr id="94236" name="Rectangle 28">
            <a:extLst>
              <a:ext uri="{FF2B5EF4-FFF2-40B4-BE49-F238E27FC236}">
                <a16:creationId xmlns:a16="http://schemas.microsoft.com/office/drawing/2014/main" id="{7A747ADF-88DB-4285-B70E-683C4A432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338" y="1417661"/>
            <a:ext cx="1560512" cy="52065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B0F0"/>
                </a:solidFill>
                <a:latin typeface="Arial" panose="020B0604020202020204" pitchFamily="34" charset="0"/>
              </a:rPr>
              <a:t>Runtime Environment</a:t>
            </a:r>
          </a:p>
        </p:txBody>
      </p:sp>
      <p:sp>
        <p:nvSpPr>
          <p:cNvPr id="94237" name="Rectangle 29">
            <a:extLst>
              <a:ext uri="{FF2B5EF4-FFF2-40B4-BE49-F238E27FC236}">
                <a16:creationId xmlns:a16="http://schemas.microsoft.com/office/drawing/2014/main" id="{D11E19A1-9A7E-4D19-B699-1854BF4D7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1546248"/>
            <a:ext cx="1879600" cy="52065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>
            <a:spAutoFit/>
          </a:bodyPr>
          <a:lstStyle/>
          <a:p>
            <a:pPr algn="ctr"/>
            <a:r>
              <a:rPr lang="en-US" altLang="en-US" sz="1400" b="1" dirty="0">
                <a:solidFill>
                  <a:srgbClr val="00B0F0"/>
                </a:solidFill>
                <a:latin typeface="Arial" panose="020B0604020202020204" pitchFamily="34" charset="0"/>
              </a:rPr>
              <a:t>Compile-time Environment</a:t>
            </a:r>
          </a:p>
        </p:txBody>
      </p:sp>
      <p:sp>
        <p:nvSpPr>
          <p:cNvPr id="94238" name="Freeform 30">
            <a:extLst>
              <a:ext uri="{FF2B5EF4-FFF2-40B4-BE49-F238E27FC236}">
                <a16:creationId xmlns:a16="http://schemas.microsoft.com/office/drawing/2014/main" id="{A4842338-FBE9-4ADC-85B1-5E06CDDA8553}"/>
              </a:ext>
            </a:extLst>
          </p:cNvPr>
          <p:cNvSpPr>
            <a:spLocks/>
          </p:cNvSpPr>
          <p:nvPr/>
        </p:nvSpPr>
        <p:spPr bwMode="auto">
          <a:xfrm>
            <a:off x="2106613" y="4967288"/>
            <a:ext cx="866775" cy="898525"/>
          </a:xfrm>
          <a:custGeom>
            <a:avLst/>
            <a:gdLst>
              <a:gd name="T0" fmla="*/ 0 w 546"/>
              <a:gd name="T1" fmla="*/ 565 h 566"/>
              <a:gd name="T2" fmla="*/ 139 w 546"/>
              <a:gd name="T3" fmla="*/ 565 h 566"/>
              <a:gd name="T4" fmla="*/ 545 w 546"/>
              <a:gd name="T5" fmla="*/ 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6" h="566">
                <a:moveTo>
                  <a:pt x="0" y="565"/>
                </a:moveTo>
                <a:lnTo>
                  <a:pt x="139" y="565"/>
                </a:lnTo>
                <a:lnTo>
                  <a:pt x="54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9" name="Freeform 31">
            <a:extLst>
              <a:ext uri="{FF2B5EF4-FFF2-40B4-BE49-F238E27FC236}">
                <a16:creationId xmlns:a16="http://schemas.microsoft.com/office/drawing/2014/main" id="{1C5290C6-86F0-49E7-A57A-B2837E5E6930}"/>
              </a:ext>
            </a:extLst>
          </p:cNvPr>
          <p:cNvSpPr>
            <a:spLocks/>
          </p:cNvSpPr>
          <p:nvPr/>
        </p:nvSpPr>
        <p:spPr bwMode="auto">
          <a:xfrm>
            <a:off x="4294188" y="2171700"/>
            <a:ext cx="1454150" cy="1139825"/>
          </a:xfrm>
          <a:custGeom>
            <a:avLst/>
            <a:gdLst>
              <a:gd name="T0" fmla="*/ 0 w 916"/>
              <a:gd name="T1" fmla="*/ 717 h 718"/>
              <a:gd name="T2" fmla="*/ 525 w 916"/>
              <a:gd name="T3" fmla="*/ 0 h 718"/>
              <a:gd name="T4" fmla="*/ 915 w 916"/>
              <a:gd name="T5" fmla="*/ 0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6" h="718">
                <a:moveTo>
                  <a:pt x="0" y="717"/>
                </a:moveTo>
                <a:lnTo>
                  <a:pt x="525" y="0"/>
                </a:lnTo>
                <a:lnTo>
                  <a:pt x="915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0" name="Rectangle 32">
            <a:extLst>
              <a:ext uri="{FF2B5EF4-FFF2-40B4-BE49-F238E27FC236}">
                <a16:creationId xmlns:a16="http://schemas.microsoft.com/office/drawing/2014/main" id="{B38802B0-271D-422F-AA76-C6DD5781C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0"/>
            <a:ext cx="83597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</a:pPr>
            <a:r>
              <a:rPr lang="en-US" alt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Java Environment/</a:t>
            </a:r>
          </a:p>
          <a:p>
            <a:pPr algn="ctr">
              <a:lnSpc>
                <a:spcPct val="90000"/>
              </a:lnSpc>
            </a:pPr>
            <a:r>
              <a:rPr lang="en-US" alt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Life Cycle of Java Code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ytecode in java">
            <a:extLst>
              <a:ext uri="{FF2B5EF4-FFF2-40B4-BE49-F238E27FC236}">
                <a16:creationId xmlns:a16="http://schemas.microsoft.com/office/drawing/2014/main" id="{DD1EE1BC-5701-48E8-A2E6-807439DC8377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76600"/>
            <a:ext cx="37242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ytecode in java">
            <a:extLst>
              <a:ext uri="{FF2B5EF4-FFF2-40B4-BE49-F238E27FC236}">
                <a16:creationId xmlns:a16="http://schemas.microsoft.com/office/drawing/2014/main" id="{5E38C306-1DF8-426B-A494-EB91502C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14400"/>
            <a:ext cx="460887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707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C348F2-8298-4265-8C02-0C233DF8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89"/>
            <a:ext cx="8229600" cy="1401762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Creating, compiling and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running java programs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7E1EE4-886F-4791-BA6C-F7CFC1F4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59" y="1452051"/>
            <a:ext cx="8098206" cy="505301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3C750D-2E67-4B8B-A121-36AB3C9C92EF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8" t="9610" r="3570" b="2303"/>
          <a:stretch/>
        </p:blipFill>
        <p:spPr>
          <a:xfrm>
            <a:off x="914400" y="930730"/>
            <a:ext cx="7772400" cy="5089071"/>
          </a:xfrm>
        </p:spPr>
      </p:pic>
    </p:spTree>
    <p:extLst>
      <p:ext uri="{BB962C8B-B14F-4D97-AF65-F5344CB8AC3E}">
        <p14:creationId xmlns:p14="http://schemas.microsoft.com/office/powerpoint/2010/main" val="3963768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48F52C-30BB-45EE-B4CB-7BFF875A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keywords</a:t>
            </a:r>
            <a:endParaRPr lang="en-IN"/>
          </a:p>
        </p:txBody>
      </p:sp>
      <p:pic>
        <p:nvPicPr>
          <p:cNvPr id="1026" name="Picture 2" descr="Java Reserved Words and Keywords | Download Table">
            <a:extLst>
              <a:ext uri="{FF2B5EF4-FFF2-40B4-BE49-F238E27FC236}">
                <a16:creationId xmlns:a16="http://schemas.microsoft.com/office/drawing/2014/main" id="{A8437C13-E3A0-44AB-AA4E-F71D643135CB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5"/>
            <a:ext cx="8712968" cy="47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71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857251"/>
            <a:ext cx="7429499" cy="487496"/>
          </a:xfrm>
        </p:spPr>
        <p:txBody>
          <a:bodyPr/>
          <a:lstStyle/>
          <a:p>
            <a:r>
              <a:rPr lang="en-US" dirty="0"/>
              <a:t>Operator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402585"/>
            <a:ext cx="7429499" cy="45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Parentheses have the highest precedence and it can be used to force an expression to evaluate in order you want.</a:t>
            </a:r>
          </a:p>
          <a:p>
            <a:r>
              <a:rPr lang="en-US" dirty="0"/>
              <a:t>(3-1) is 2 and(1+1) **(5-2) is 8. you can also use parentheses to make an expression easier to read, as in (min*100)/60,  even though it does not change the result.</a:t>
            </a:r>
          </a:p>
          <a:p>
            <a:r>
              <a:rPr lang="en-US" dirty="0"/>
              <a:t>Exponentiation has the next highest precedence, so 2**1+1 is 3 and not 4 and 3*1**3 is 3 and not 27.</a:t>
            </a:r>
          </a:p>
          <a:p>
            <a:r>
              <a:rPr lang="en-US" dirty="0"/>
              <a:t>Multiplication and division have the same precedence which is higher than addition and subtraction which also has the same precedence. So 2*3-1=5 and 2/3-1=-1(integer division, 2/3=0).</a:t>
            </a:r>
          </a:p>
          <a:p>
            <a:r>
              <a:rPr lang="en-US" dirty="0"/>
              <a:t>Operators with the same precedence are evaluated from left to right. So in the expression min*100/60, the multiplication operation takes first place, yielding 5900/60 which in turn yields 98.</a:t>
            </a:r>
          </a:p>
          <a:p>
            <a:r>
              <a:rPr lang="en-US" dirty="0"/>
              <a:t>If the operations had been evaluated from right to left, the result would have been 59*1 that produce the result as 59 which is wrong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857250"/>
            <a:ext cx="7429499" cy="512285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427373"/>
            <a:ext cx="7429499" cy="4573377"/>
          </a:xfrm>
        </p:spPr>
        <p:txBody>
          <a:bodyPr/>
          <a:lstStyle/>
          <a:p>
            <a:r>
              <a:rPr lang="en-US" dirty="0"/>
              <a:t>12+20*2-4*2/2.0   # 48.0</a:t>
            </a:r>
          </a:p>
          <a:p>
            <a:r>
              <a:rPr lang="en-US" dirty="0"/>
              <a:t>1. 12+40-4*2/2.0</a:t>
            </a:r>
          </a:p>
          <a:p>
            <a:r>
              <a:rPr lang="en-US" dirty="0"/>
              <a:t>2. 12+40-8/2.0</a:t>
            </a:r>
          </a:p>
          <a:p>
            <a:r>
              <a:rPr lang="en-US" dirty="0"/>
              <a:t>3. 12+40-4.0</a:t>
            </a:r>
          </a:p>
          <a:p>
            <a:r>
              <a:rPr lang="en-US" dirty="0"/>
              <a:t>4. 52-4.0</a:t>
            </a:r>
          </a:p>
          <a:p>
            <a:r>
              <a:rPr lang="en-US" dirty="0"/>
              <a:t>5. 48.0</a:t>
            </a:r>
          </a:p>
          <a:p>
            <a:r>
              <a:rPr lang="en-US" dirty="0"/>
              <a:t>12+(20*2)-4*(2/2.0)   # 48.0</a:t>
            </a:r>
          </a:p>
          <a:p>
            <a:r>
              <a:rPr lang="en-US" dirty="0"/>
              <a:t>12+(20*2)-(4*2)/2.0   # 48.0</a:t>
            </a:r>
          </a:p>
          <a:p>
            <a:r>
              <a:rPr lang="en-US" dirty="0"/>
              <a:t> expression is evaluated from left -&gt; right. BODMAS(bracket of division multiplication) rule is followed while evaluating the expression.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#8: Control Statements in Java</a:t>
            </a:r>
          </a:p>
          <a:p>
            <a:pPr marL="0" indent="0" algn="ctr">
              <a:buNone/>
            </a:pPr>
            <a:r>
              <a:rPr lang="en-IN" sz="3200" dirty="0"/>
              <a:t>(Part-1)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Statements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1538" y="3714752"/>
            <a:ext cx="202811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Selection Statements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4744" y="4357694"/>
            <a:ext cx="195656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Iterative Statements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86182" y="2714620"/>
            <a:ext cx="191590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Control Statements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214546" y="3357562"/>
            <a:ext cx="47863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2070876" y="350043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6786578" y="3571876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572103" y="3214792"/>
            <a:ext cx="273612" cy="1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0"/>
          </p:cNvCxnSpPr>
          <p:nvPr/>
        </p:nvCxnSpPr>
        <p:spPr>
          <a:xfrm rot="5400000">
            <a:off x="4204679" y="3845909"/>
            <a:ext cx="1000132" cy="23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43636" y="3786190"/>
            <a:ext cx="197336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Transfer Statements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3528" y="1642388"/>
            <a:ext cx="2614064" cy="4572000"/>
          </a:xfrm>
        </p:spPr>
        <p:txBody>
          <a:bodyPr/>
          <a:lstStyle/>
          <a:p>
            <a:r>
              <a:rPr lang="en-IN" dirty="0"/>
              <a:t>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if)</a:t>
            </a:r>
            <a:endParaRPr lang="en-IN" dirty="0"/>
          </a:p>
        </p:txBody>
      </p:sp>
      <p:sp>
        <p:nvSpPr>
          <p:cNvPr id="4" name="Flowchart: Process 3"/>
          <p:cNvSpPr/>
          <p:nvPr/>
        </p:nvSpPr>
        <p:spPr>
          <a:xfrm>
            <a:off x="500034" y="2357430"/>
            <a:ext cx="2016224" cy="2232248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if(condition)</a:t>
            </a:r>
          </a:p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IN" dirty="0">
                <a:solidFill>
                  <a:schemeClr val="bg1"/>
                </a:solidFill>
              </a:rPr>
              <a:t>    block1- stmt1</a:t>
            </a:r>
          </a:p>
          <a:p>
            <a:r>
              <a:rPr lang="en-IN" dirty="0">
                <a:solidFill>
                  <a:schemeClr val="bg1"/>
                </a:solidFill>
              </a:rPr>
              <a:t>     block1-stmt2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3203848" y="1640040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              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6084168" y="1640040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</a:t>
            </a:r>
          </a:p>
          <a:p>
            <a:pPr marL="0" indent="0">
              <a:buNone/>
            </a:pPr>
            <a:r>
              <a:rPr lang="en-IN" dirty="0"/>
              <a:t>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034" y="1571612"/>
            <a:ext cx="17353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700" u="sng" dirty="0"/>
              <a:t>“Simple if”</a:t>
            </a:r>
          </a:p>
        </p:txBody>
      </p:sp>
      <p:pic>
        <p:nvPicPr>
          <p:cNvPr id="2052" name="Picture 4" descr="Decision Mak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2857496"/>
            <a:ext cx="2524125" cy="322897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786050" y="235743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Chart</a:t>
            </a:r>
          </a:p>
        </p:txBody>
      </p:sp>
      <p:sp>
        <p:nvSpPr>
          <p:cNvPr id="19" name="Flowchart: Process 18"/>
          <p:cNvSpPr/>
          <p:nvPr/>
        </p:nvSpPr>
        <p:spPr>
          <a:xfrm>
            <a:off x="5500694" y="2857496"/>
            <a:ext cx="3357586" cy="171451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bg1"/>
                </a:solidFill>
              </a:rPr>
              <a:t> Example</a:t>
            </a:r>
          </a:p>
          <a:p>
            <a:r>
              <a:rPr lang="en-US" dirty="0">
                <a:solidFill>
                  <a:schemeClr val="bg1"/>
                </a:solidFill>
              </a:rPr>
              <a:t>    </a:t>
            </a:r>
          </a:p>
          <a:p>
            <a:r>
              <a:rPr lang="en-US" dirty="0">
                <a:solidFill>
                  <a:schemeClr val="bg1"/>
                </a:solidFill>
              </a:rPr>
              <a:t>//checking the age  </a:t>
            </a:r>
          </a:p>
          <a:p>
            <a:r>
              <a:rPr lang="en-US" dirty="0">
                <a:solidFill>
                  <a:schemeClr val="bg1"/>
                </a:solidFill>
              </a:rPr>
              <a:t>    </a:t>
            </a:r>
            <a:r>
              <a:rPr lang="en-US" b="1" dirty="0">
                <a:solidFill>
                  <a:schemeClr val="bg1"/>
                </a:solidFill>
              </a:rPr>
              <a:t>if</a:t>
            </a:r>
            <a:r>
              <a:rPr lang="en-US" dirty="0">
                <a:solidFill>
                  <a:schemeClr val="bg1"/>
                </a:solidFill>
              </a:rPr>
              <a:t>(age&gt;18) </a:t>
            </a:r>
          </a:p>
          <a:p>
            <a:r>
              <a:rPr lang="en-US" dirty="0">
                <a:solidFill>
                  <a:schemeClr val="bg1"/>
                </a:solidFill>
              </a:rPr>
              <a:t>        </a:t>
            </a:r>
            <a:r>
              <a:rPr lang="en-US" dirty="0" err="1">
                <a:solidFill>
                  <a:schemeClr val="bg1"/>
                </a:solidFill>
              </a:rPr>
              <a:t>System.out.print</a:t>
            </a:r>
            <a:r>
              <a:rPr lang="en-US" dirty="0">
                <a:solidFill>
                  <a:schemeClr val="bg1"/>
                </a:solidFill>
              </a:rPr>
              <a:t>("Age &gt; 18");  </a:t>
            </a:r>
          </a:p>
          <a:p>
            <a:r>
              <a:rPr lang="en-US" dirty="0">
                <a:solidFill>
                  <a:schemeClr val="bg1"/>
                </a:solidFill>
              </a:rPr>
              <a:t>   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29256" y="2428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3464D-6D38-4644-A567-FFFFE92D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B5580A1-C30B-4C1C-9380-04697B93DBF1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80" y="2020888"/>
            <a:ext cx="6728440" cy="407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41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3528" y="1642388"/>
            <a:ext cx="2614064" cy="4572000"/>
          </a:xfrm>
        </p:spPr>
        <p:txBody>
          <a:bodyPr/>
          <a:lstStyle/>
          <a:p>
            <a:r>
              <a:rPr lang="en-IN" dirty="0"/>
              <a:t>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if)</a:t>
            </a:r>
            <a:endParaRPr lang="en-IN" dirty="0"/>
          </a:p>
        </p:txBody>
      </p:sp>
      <p:sp>
        <p:nvSpPr>
          <p:cNvPr id="4" name="Flowchart: Process 3"/>
          <p:cNvSpPr/>
          <p:nvPr/>
        </p:nvSpPr>
        <p:spPr>
          <a:xfrm>
            <a:off x="500034" y="2357430"/>
            <a:ext cx="2016224" cy="3571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if(condition) </a:t>
            </a:r>
          </a:p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IN" dirty="0">
                <a:solidFill>
                  <a:schemeClr val="bg1"/>
                </a:solidFill>
              </a:rPr>
              <a:t>     block1-stmt1</a:t>
            </a:r>
          </a:p>
          <a:p>
            <a:r>
              <a:rPr lang="en-IN" dirty="0">
                <a:solidFill>
                  <a:schemeClr val="bg1"/>
                </a:solidFill>
              </a:rPr>
              <a:t>     block1-stmt2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r>
              <a:rPr lang="en-IN" dirty="0">
                <a:solidFill>
                  <a:schemeClr val="bg1"/>
                </a:solidFill>
              </a:rPr>
              <a:t>else</a:t>
            </a:r>
          </a:p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IN" dirty="0">
                <a:solidFill>
                  <a:schemeClr val="bg1"/>
                </a:solidFill>
              </a:rPr>
              <a:t>     block2-stmt1</a:t>
            </a:r>
          </a:p>
          <a:p>
            <a:r>
              <a:rPr lang="en-IN" dirty="0">
                <a:solidFill>
                  <a:schemeClr val="bg1"/>
                </a:solidFill>
              </a:rPr>
              <a:t>      block2-stm2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3203848" y="1640040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              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6084168" y="1640040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</a:t>
            </a:r>
          </a:p>
          <a:p>
            <a:pPr marL="0" indent="0">
              <a:buNone/>
            </a:pPr>
            <a:r>
              <a:rPr lang="en-IN" dirty="0"/>
              <a:t>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282" y="1643051"/>
            <a:ext cx="278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u="sng" dirty="0"/>
              <a:t>“</a:t>
            </a:r>
            <a:r>
              <a:rPr lang="en-US" sz="2800" u="sng" dirty="0"/>
              <a:t>if-else Statement</a:t>
            </a:r>
            <a:r>
              <a:rPr lang="en-IN" sz="2700" u="sng" dirty="0"/>
              <a:t>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6050" y="235743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Chart</a:t>
            </a:r>
          </a:p>
        </p:txBody>
      </p:sp>
      <p:sp>
        <p:nvSpPr>
          <p:cNvPr id="19" name="Flowchart: Process 18"/>
          <p:cNvSpPr/>
          <p:nvPr/>
        </p:nvSpPr>
        <p:spPr>
          <a:xfrm>
            <a:off x="5500694" y="2857496"/>
            <a:ext cx="3429024" cy="2928958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bg1"/>
                </a:solidFill>
              </a:rPr>
              <a:t>Example</a:t>
            </a: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if( x &lt; 20 ) </a:t>
            </a:r>
          </a:p>
          <a:p>
            <a:r>
              <a:rPr lang="en-US" dirty="0">
                <a:solidFill>
                  <a:schemeClr val="bg1"/>
                </a:solidFill>
              </a:rPr>
              <a:t>{               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System.out.print</a:t>
            </a:r>
            <a:r>
              <a:rPr lang="en-US" dirty="0">
                <a:solidFill>
                  <a:schemeClr val="bg1"/>
                </a:solidFill>
              </a:rPr>
              <a:t>(“Yes"); 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r>
              <a:rPr lang="en-US" dirty="0">
                <a:solidFill>
                  <a:schemeClr val="bg1"/>
                </a:solidFill>
              </a:rPr>
              <a:t>else</a:t>
            </a:r>
          </a:p>
          <a:p>
            <a:r>
              <a:rPr lang="en-US" dirty="0">
                <a:solidFill>
                  <a:schemeClr val="bg1"/>
                </a:solidFill>
              </a:rPr>
              <a:t>{ </a:t>
            </a:r>
          </a:p>
          <a:p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 err="1">
                <a:solidFill>
                  <a:schemeClr val="bg1"/>
                </a:solidFill>
              </a:rPr>
              <a:t>System.out.print</a:t>
            </a:r>
            <a:r>
              <a:rPr lang="en-US" dirty="0">
                <a:solidFill>
                  <a:schemeClr val="bg1"/>
                </a:solidFill>
              </a:rPr>
              <a:t>(“NO”); </a:t>
            </a:r>
          </a:p>
          <a:p>
            <a:r>
              <a:rPr lang="en-US" dirty="0">
                <a:solidFill>
                  <a:schemeClr val="bg1"/>
                </a:solidFill>
              </a:rPr>
              <a:t>}  </a:t>
            </a:r>
          </a:p>
          <a:p>
            <a:r>
              <a:rPr lang="en-US" dirty="0">
                <a:solidFill>
                  <a:schemeClr val="bg1"/>
                </a:solidFill>
              </a:rPr>
              <a:t>   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29256" y="2428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1138" name="Picture 2" descr="If Else Stateme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2786058"/>
            <a:ext cx="2390775" cy="3057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3528" y="1642388"/>
            <a:ext cx="2614064" cy="4572000"/>
          </a:xfrm>
        </p:spPr>
        <p:txBody>
          <a:bodyPr/>
          <a:lstStyle/>
          <a:p>
            <a:r>
              <a:rPr lang="en-IN" dirty="0"/>
              <a:t>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if)</a:t>
            </a:r>
            <a:endParaRPr lang="en-IN" dirty="0"/>
          </a:p>
        </p:txBody>
      </p:sp>
      <p:sp>
        <p:nvSpPr>
          <p:cNvPr id="4" name="Flowchart: Process 3"/>
          <p:cNvSpPr/>
          <p:nvPr/>
        </p:nvSpPr>
        <p:spPr>
          <a:xfrm>
            <a:off x="500034" y="2357430"/>
            <a:ext cx="2016224" cy="4143404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1050" dirty="0">
                <a:solidFill>
                  <a:schemeClr val="bg1"/>
                </a:solidFill>
              </a:rPr>
              <a:t>Syntax:</a:t>
            </a:r>
          </a:p>
          <a:p>
            <a:endParaRPr lang="en-IN" sz="1050" dirty="0">
              <a:solidFill>
                <a:schemeClr val="bg1"/>
              </a:solidFill>
            </a:endParaRPr>
          </a:p>
          <a:p>
            <a:r>
              <a:rPr lang="en-IN" sz="1050" dirty="0">
                <a:solidFill>
                  <a:schemeClr val="bg1"/>
                </a:solidFill>
              </a:rPr>
              <a:t>if(condition) </a:t>
            </a:r>
          </a:p>
          <a:p>
            <a:r>
              <a:rPr lang="en-IN" sz="1050" dirty="0">
                <a:solidFill>
                  <a:schemeClr val="bg1"/>
                </a:solidFill>
              </a:rPr>
              <a:t>{</a:t>
            </a:r>
          </a:p>
          <a:p>
            <a:r>
              <a:rPr lang="en-IN" sz="1050" dirty="0">
                <a:solidFill>
                  <a:schemeClr val="bg1"/>
                </a:solidFill>
              </a:rPr>
              <a:t>if(condition) 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{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  block1-stmt1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  block1-stmt2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}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else 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 {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  block2-stmt1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   block2-stm2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  }</a:t>
            </a:r>
          </a:p>
          <a:p>
            <a:endParaRPr lang="en-IN" sz="1050" dirty="0">
              <a:solidFill>
                <a:schemeClr val="bg1"/>
              </a:solidFill>
            </a:endParaRPr>
          </a:p>
          <a:p>
            <a:r>
              <a:rPr lang="en-IN" sz="1050" dirty="0">
                <a:solidFill>
                  <a:schemeClr val="bg1"/>
                </a:solidFill>
              </a:rPr>
              <a:t>}</a:t>
            </a:r>
          </a:p>
          <a:p>
            <a:r>
              <a:rPr lang="en-IN" sz="1050" dirty="0">
                <a:solidFill>
                  <a:schemeClr val="bg1"/>
                </a:solidFill>
              </a:rPr>
              <a:t>else</a:t>
            </a:r>
          </a:p>
          <a:p>
            <a:r>
              <a:rPr lang="en-IN" sz="1050" dirty="0">
                <a:solidFill>
                  <a:schemeClr val="bg1"/>
                </a:solidFill>
              </a:rPr>
              <a:t>{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  block3-stmt1</a:t>
            </a:r>
          </a:p>
          <a:p>
            <a:r>
              <a:rPr lang="en-IN" sz="1050" dirty="0">
                <a:solidFill>
                  <a:schemeClr val="bg1"/>
                </a:solidFill>
              </a:rPr>
              <a:t>      block3-stm2</a:t>
            </a:r>
          </a:p>
          <a:p>
            <a:r>
              <a:rPr lang="en-IN" sz="1050" dirty="0">
                <a:solidFill>
                  <a:schemeClr val="bg1"/>
                </a:solidFill>
              </a:rPr>
              <a:t>}</a:t>
            </a:r>
          </a:p>
          <a:p>
            <a:r>
              <a:rPr lang="en-IN" sz="105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3203848" y="1640040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              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6084168" y="1640040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</a:t>
            </a:r>
          </a:p>
          <a:p>
            <a:pPr marL="0" indent="0">
              <a:buNone/>
            </a:pPr>
            <a:r>
              <a:rPr lang="en-IN" dirty="0"/>
              <a:t>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282" y="1643051"/>
            <a:ext cx="407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u="sng" dirty="0"/>
              <a:t>“Nested </a:t>
            </a:r>
            <a:r>
              <a:rPr lang="en-US" sz="2800" u="sng" dirty="0"/>
              <a:t>if-else Statement</a:t>
            </a:r>
            <a:r>
              <a:rPr lang="en-IN" sz="2700" u="sng" dirty="0"/>
              <a:t>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6050" y="235743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Chart</a:t>
            </a:r>
          </a:p>
        </p:txBody>
      </p:sp>
      <p:sp>
        <p:nvSpPr>
          <p:cNvPr id="19" name="Flowchart: Process 18"/>
          <p:cNvSpPr/>
          <p:nvPr/>
        </p:nvSpPr>
        <p:spPr>
          <a:xfrm>
            <a:off x="5714976" y="2643182"/>
            <a:ext cx="3429024" cy="35719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>
                <a:solidFill>
                  <a:schemeClr val="bg1"/>
                </a:solidFill>
              </a:rPr>
              <a:t>Example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</a:t>
            </a:r>
          </a:p>
          <a:p>
            <a:r>
              <a:rPr lang="en-US" sz="1400" dirty="0">
                <a:solidFill>
                  <a:schemeClr val="bg1"/>
                </a:solidFill>
              </a:rPr>
              <a:t>if( a&gt;b)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{             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if(a &gt;c)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System.out.print</a:t>
            </a:r>
            <a:r>
              <a:rPr lang="en-US" sz="1400" dirty="0">
                <a:solidFill>
                  <a:schemeClr val="bg1"/>
                </a:solidFill>
              </a:rPr>
              <a:t>(“A is big");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else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  </a:t>
            </a:r>
            <a:r>
              <a:rPr lang="en-US" sz="1400" dirty="0" err="1">
                <a:solidFill>
                  <a:schemeClr val="bg1"/>
                </a:solidFill>
              </a:rPr>
              <a:t>System.out.print</a:t>
            </a:r>
            <a:r>
              <a:rPr lang="en-US" sz="1400" dirty="0">
                <a:solidFill>
                  <a:schemeClr val="bg1"/>
                </a:solidFill>
              </a:rPr>
              <a:t>(“b is big");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  <a:p>
            <a:r>
              <a:rPr lang="en-US" sz="1400" dirty="0">
                <a:solidFill>
                  <a:schemeClr val="bg1"/>
                </a:solidFill>
              </a:rPr>
              <a:t>else</a:t>
            </a:r>
          </a:p>
          <a:p>
            <a:r>
              <a:rPr lang="en-US" sz="1400" dirty="0">
                <a:solidFill>
                  <a:schemeClr val="bg1"/>
                </a:solidFill>
              </a:rPr>
              <a:t>{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</a:t>
            </a:r>
            <a:r>
              <a:rPr lang="en-US" sz="1400" dirty="0">
                <a:solidFill>
                  <a:schemeClr val="bg1"/>
                </a:solidFill>
              </a:rPr>
              <a:t> if(b &gt;c)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System.out.print</a:t>
            </a:r>
            <a:r>
              <a:rPr lang="en-US" sz="1400" dirty="0">
                <a:solidFill>
                  <a:schemeClr val="bg1"/>
                </a:solidFill>
              </a:rPr>
              <a:t>(“B is big");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else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  </a:t>
            </a:r>
            <a:r>
              <a:rPr lang="en-US" sz="1400" dirty="0" err="1">
                <a:solidFill>
                  <a:schemeClr val="bg1"/>
                </a:solidFill>
              </a:rPr>
              <a:t>System.out.print</a:t>
            </a:r>
            <a:r>
              <a:rPr lang="en-US" sz="1400" dirty="0">
                <a:solidFill>
                  <a:schemeClr val="bg1"/>
                </a:solidFill>
              </a:rPr>
              <a:t>(“b is big");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}  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  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29256" y="2428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26" name="AutoShape 2" descr="Nested If in Java Programm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28" name="AutoShape 4" descr="Nested If in Java Programm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30" name="Picture 6" descr="Java Control Statements- if-else and switch statements | Learn ..."/>
          <p:cNvPicPr>
            <a:picLocks noChangeAspect="1" noChangeArrowheads="1"/>
          </p:cNvPicPr>
          <p:nvPr/>
        </p:nvPicPr>
        <p:blipFill>
          <a:blip r:embed="rId2"/>
          <a:srcRect b="10000"/>
          <a:stretch>
            <a:fillRect/>
          </a:stretch>
        </p:blipFill>
        <p:spPr bwMode="auto">
          <a:xfrm>
            <a:off x="2643174" y="2643182"/>
            <a:ext cx="2939163" cy="2571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  <p:bldP spid="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3528" y="1642388"/>
            <a:ext cx="2614064" cy="4572000"/>
          </a:xfrm>
        </p:spPr>
        <p:txBody>
          <a:bodyPr/>
          <a:lstStyle/>
          <a:p>
            <a:r>
              <a:rPr lang="en-IN" dirty="0"/>
              <a:t>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if)</a:t>
            </a:r>
            <a:endParaRPr lang="en-IN" dirty="0"/>
          </a:p>
        </p:txBody>
      </p:sp>
      <p:sp>
        <p:nvSpPr>
          <p:cNvPr id="4" name="Flowchart: Process 3"/>
          <p:cNvSpPr/>
          <p:nvPr/>
        </p:nvSpPr>
        <p:spPr>
          <a:xfrm>
            <a:off x="500034" y="2214554"/>
            <a:ext cx="2016224" cy="450057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1400" dirty="0">
                <a:solidFill>
                  <a:schemeClr val="bg1"/>
                </a:solidFill>
              </a:rPr>
              <a:t>Syntax: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if(condition) </a:t>
            </a:r>
          </a:p>
          <a:p>
            <a:r>
              <a:rPr lang="en-IN" sz="1400" dirty="0">
                <a:solidFill>
                  <a:schemeClr val="bg1"/>
                </a:solidFill>
              </a:rPr>
              <a:t>{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block1-stmt1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block1-stmt2</a:t>
            </a:r>
          </a:p>
          <a:p>
            <a:r>
              <a:rPr lang="en-IN" sz="1400" dirty="0">
                <a:solidFill>
                  <a:schemeClr val="bg1"/>
                </a:solidFill>
              </a:rPr>
              <a:t>}</a:t>
            </a:r>
          </a:p>
          <a:p>
            <a:r>
              <a:rPr lang="en-IN" sz="1400" dirty="0">
                <a:solidFill>
                  <a:schemeClr val="bg1"/>
                </a:solidFill>
              </a:rPr>
              <a:t>else </a:t>
            </a:r>
          </a:p>
          <a:p>
            <a:r>
              <a:rPr lang="en-IN" sz="1400" dirty="0">
                <a:solidFill>
                  <a:schemeClr val="bg1"/>
                </a:solidFill>
              </a:rPr>
              <a:t>{</a:t>
            </a:r>
          </a:p>
          <a:p>
            <a:r>
              <a:rPr lang="en-IN" sz="1400" dirty="0">
                <a:solidFill>
                  <a:schemeClr val="bg1"/>
                </a:solidFill>
              </a:rPr>
              <a:t> if(condition)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{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block2-stmt1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block2-stmt2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}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else 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{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block3-stmt1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 block3-stm2</a:t>
            </a:r>
          </a:p>
          <a:p>
            <a:r>
              <a:rPr lang="en-IN" sz="1400" dirty="0">
                <a:solidFill>
                  <a:schemeClr val="bg1"/>
                </a:solidFill>
              </a:rPr>
              <a:t>     }</a:t>
            </a:r>
          </a:p>
          <a:p>
            <a:r>
              <a:rPr lang="en-IN" sz="1400" dirty="0">
                <a:solidFill>
                  <a:schemeClr val="bg1"/>
                </a:solidFill>
              </a:rPr>
              <a:t>}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3203848" y="1640040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              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6143636" y="1214422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</a:t>
            </a:r>
          </a:p>
          <a:p>
            <a:pPr marL="0" indent="0">
              <a:buNone/>
            </a:pPr>
            <a:r>
              <a:rPr lang="en-IN" dirty="0"/>
              <a:t>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282" y="1643051"/>
            <a:ext cx="471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u="sng" dirty="0"/>
              <a:t>“</a:t>
            </a:r>
            <a:r>
              <a:rPr lang="en-US" sz="2800" u="sng" dirty="0"/>
              <a:t>else-if Ladder Statement</a:t>
            </a:r>
            <a:r>
              <a:rPr lang="en-IN" sz="2700" u="sng" dirty="0"/>
              <a:t>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6050" y="221455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Chart</a:t>
            </a:r>
          </a:p>
        </p:txBody>
      </p:sp>
      <p:pic>
        <p:nvPicPr>
          <p:cNvPr id="93186" name="Picture 2" descr="Java if else Ladder (With Examples)- coderforev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643182"/>
            <a:ext cx="5048250" cy="39243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23528" y="1642388"/>
            <a:ext cx="2614064" cy="4572000"/>
          </a:xfrm>
        </p:spPr>
        <p:txBody>
          <a:bodyPr/>
          <a:lstStyle/>
          <a:p>
            <a:r>
              <a:rPr lang="en-IN" dirty="0"/>
              <a:t>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selection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switch)</a:t>
            </a:r>
            <a:endParaRPr lang="en-IN" dirty="0"/>
          </a:p>
        </p:txBody>
      </p:sp>
      <p:sp>
        <p:nvSpPr>
          <p:cNvPr id="4" name="Flowchart: Process 3"/>
          <p:cNvSpPr/>
          <p:nvPr/>
        </p:nvSpPr>
        <p:spPr>
          <a:xfrm>
            <a:off x="500034" y="2214554"/>
            <a:ext cx="2016224" cy="450057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1400" dirty="0">
                <a:solidFill>
                  <a:schemeClr val="bg1"/>
                </a:solidFill>
              </a:rPr>
              <a:t>Syntax: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switch(expression)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{ </a:t>
            </a:r>
          </a:p>
          <a:p>
            <a:r>
              <a:rPr lang="en-US" sz="1400" dirty="0">
                <a:solidFill>
                  <a:schemeClr val="bg1"/>
                </a:solidFill>
              </a:rPr>
              <a:t>case value 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// Statements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break; // optional case value 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// Statements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break; // optional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// You can have any number of case statements.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default : // Optional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// Statements 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  <a:endParaRPr lang="en-IN" sz="1400" dirty="0">
              <a:solidFill>
                <a:schemeClr val="bg1"/>
              </a:solidFill>
            </a:endParaRP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3203848" y="1640040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              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6143636" y="1214422"/>
            <a:ext cx="2614064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 panose="05020102010507070707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 panose="05000000000000000000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 panose="05020102010507070707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   </a:t>
            </a:r>
          </a:p>
          <a:p>
            <a:pPr marL="0" indent="0">
              <a:buNone/>
            </a:pPr>
            <a:r>
              <a:rPr lang="en-IN" dirty="0"/>
              <a:t>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282" y="1643051"/>
            <a:ext cx="471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u="sng" dirty="0"/>
              <a:t>“</a:t>
            </a:r>
            <a:r>
              <a:rPr lang="en-US" sz="2800" u="sng" dirty="0"/>
              <a:t>switch Statement</a:t>
            </a:r>
            <a:r>
              <a:rPr lang="en-IN" sz="2700" u="sng" dirty="0"/>
              <a:t>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57884" y="17859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4210" name="Picture 2" descr="Switch Stateme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2643182"/>
            <a:ext cx="2876550" cy="3857625"/>
          </a:xfrm>
          <a:prstGeom prst="rect">
            <a:avLst/>
          </a:prstGeom>
          <a:noFill/>
        </p:spPr>
      </p:pic>
      <p:sp>
        <p:nvSpPr>
          <p:cNvPr id="12" name="Flowchart: Process 11"/>
          <p:cNvSpPr/>
          <p:nvPr/>
        </p:nvSpPr>
        <p:spPr>
          <a:xfrm>
            <a:off x="5857884" y="2214554"/>
            <a:ext cx="3143272" cy="450057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>
                <a:solidFill>
                  <a:schemeClr val="bg1"/>
                </a:solidFill>
              </a:rPr>
              <a:t>Example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switch(grade)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{ </a:t>
            </a:r>
          </a:p>
          <a:p>
            <a:r>
              <a:rPr lang="en-US" sz="1400" dirty="0">
                <a:solidFill>
                  <a:schemeClr val="bg1"/>
                </a:solidFill>
              </a:rPr>
              <a:t>case 'A' :  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</a:t>
            </a:r>
            <a:r>
              <a:rPr lang="en-US" sz="1400" dirty="0" err="1">
                <a:solidFill>
                  <a:schemeClr val="bg1"/>
                </a:solidFill>
              </a:rPr>
              <a:t>System.out.println</a:t>
            </a:r>
            <a:r>
              <a:rPr lang="en-US" sz="1400" dirty="0">
                <a:solidFill>
                  <a:schemeClr val="bg1"/>
                </a:solidFill>
              </a:rPr>
              <a:t>("Excellent!");       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break;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case 'B' 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case 'C' 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</a:t>
            </a:r>
            <a:r>
              <a:rPr lang="en-US" sz="1400" dirty="0" err="1">
                <a:solidFill>
                  <a:schemeClr val="bg1"/>
                </a:solidFill>
              </a:rPr>
              <a:t>System.out.println</a:t>
            </a:r>
            <a:r>
              <a:rPr lang="en-US" sz="1400" dirty="0">
                <a:solidFill>
                  <a:schemeClr val="bg1"/>
                </a:solidFill>
              </a:rPr>
              <a:t>("Well done"); 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break; </a:t>
            </a:r>
          </a:p>
          <a:p>
            <a:r>
              <a:rPr lang="en-US" sz="1400" dirty="0">
                <a:solidFill>
                  <a:schemeClr val="bg1"/>
                </a:solidFill>
              </a:rPr>
              <a:t>case 'D' 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</a:t>
            </a:r>
            <a:r>
              <a:rPr lang="en-US" sz="1400" dirty="0" err="1">
                <a:solidFill>
                  <a:schemeClr val="bg1"/>
                </a:solidFill>
              </a:rPr>
              <a:t>System.out.println</a:t>
            </a:r>
            <a:r>
              <a:rPr lang="en-US" sz="1400" dirty="0">
                <a:solidFill>
                  <a:schemeClr val="bg1"/>
                </a:solidFill>
              </a:rPr>
              <a:t>(“Passed");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break; </a:t>
            </a:r>
          </a:p>
          <a:p>
            <a:r>
              <a:rPr lang="en-US" sz="1400" dirty="0">
                <a:solidFill>
                  <a:schemeClr val="bg1"/>
                </a:solidFill>
              </a:rPr>
              <a:t>case 'F' 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</a:t>
            </a:r>
            <a:r>
              <a:rPr lang="en-US" sz="1400" dirty="0" err="1">
                <a:solidFill>
                  <a:schemeClr val="bg1"/>
                </a:solidFill>
              </a:rPr>
              <a:t>System.out.println</a:t>
            </a:r>
            <a:r>
              <a:rPr lang="en-US" sz="1400" dirty="0">
                <a:solidFill>
                  <a:schemeClr val="bg1"/>
                </a:solidFill>
              </a:rPr>
              <a:t>(“Fail");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break;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default 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</a:t>
            </a:r>
            <a:r>
              <a:rPr lang="en-US" sz="1400" dirty="0" err="1">
                <a:solidFill>
                  <a:schemeClr val="bg1"/>
                </a:solidFill>
              </a:rPr>
              <a:t>System.out.println</a:t>
            </a:r>
            <a:r>
              <a:rPr lang="en-US" sz="1400" dirty="0">
                <a:solidFill>
                  <a:schemeClr val="bg1"/>
                </a:solidFill>
              </a:rPr>
              <a:t>("Invalid grade"); }</a:t>
            </a:r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8926" y="221455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#9: Control Statements in Java</a:t>
            </a:r>
          </a:p>
          <a:p>
            <a:pPr marL="0" indent="0" algn="ctr">
              <a:buNone/>
            </a:pPr>
            <a:r>
              <a:rPr lang="en-IN" sz="3200" dirty="0"/>
              <a:t>(Part-2)</a:t>
            </a:r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by</a:t>
            </a:r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Statements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1538" y="3714752"/>
            <a:ext cx="202811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Selection Statements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4744" y="4357694"/>
            <a:ext cx="195656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Iterative Statements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86182" y="2714620"/>
            <a:ext cx="1915909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Control Statements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214546" y="3357562"/>
            <a:ext cx="47863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2070876" y="350043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6786578" y="3571876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572103" y="3214792"/>
            <a:ext cx="273612" cy="1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0"/>
          </p:cNvCxnSpPr>
          <p:nvPr/>
        </p:nvCxnSpPr>
        <p:spPr>
          <a:xfrm rot="5400000">
            <a:off x="4204679" y="3845909"/>
            <a:ext cx="1000132" cy="23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43636" y="3786190"/>
            <a:ext cx="1973361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Transfer Statements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1571612"/>
            <a:ext cx="8229600" cy="4075176"/>
          </a:xfrm>
        </p:spPr>
        <p:txBody>
          <a:bodyPr>
            <a:normAutofit/>
          </a:bodyPr>
          <a:lstStyle/>
          <a:p>
            <a:pPr algn="l"/>
            <a:r>
              <a:rPr lang="en-IN" sz="1600" b="1" dirty="0"/>
              <a:t>“</a:t>
            </a:r>
            <a:r>
              <a:rPr lang="en-IN" sz="1600" b="1" u="sng" dirty="0"/>
              <a:t>while</a:t>
            </a:r>
            <a:r>
              <a:rPr lang="en-IN" sz="1600" b="1" dirty="0"/>
              <a:t>” </a:t>
            </a:r>
          </a:p>
          <a:p>
            <a:pPr algn="l"/>
            <a:r>
              <a:rPr lang="en-IN" sz="1600" b="1" dirty="0"/>
              <a:t>      Repeatedly executes the block of statements as long as the condition is true</a:t>
            </a:r>
          </a:p>
          <a:p>
            <a:pPr algn="l"/>
            <a:r>
              <a:rPr lang="en-IN" sz="1600" b="1" dirty="0"/>
              <a:t>      Entry-controlled Loop</a:t>
            </a:r>
          </a:p>
          <a:p>
            <a:pPr algn="l"/>
            <a:endParaRPr lang="en-IN" sz="1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Iterative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while</a:t>
            </a:r>
            <a:r>
              <a:rPr lang="en-IN" dirty="0"/>
              <a:t>)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428596" y="2786058"/>
            <a:ext cx="1859888" cy="2002544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while(expression)</a:t>
            </a:r>
          </a:p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IN" dirty="0">
                <a:solidFill>
                  <a:schemeClr val="bg1"/>
                </a:solidFill>
              </a:rPr>
              <a:t>    block1- stmt1</a:t>
            </a:r>
          </a:p>
          <a:p>
            <a:r>
              <a:rPr lang="en-IN" dirty="0">
                <a:solidFill>
                  <a:schemeClr val="bg1"/>
                </a:solidFill>
              </a:rPr>
              <a:t>    block1-stmt2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5076056" y="3153366"/>
            <a:ext cx="3281808" cy="2775964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x=0</a:t>
            </a:r>
          </a:p>
          <a:p>
            <a:r>
              <a:rPr lang="en-IN" dirty="0">
                <a:solidFill>
                  <a:schemeClr val="bg1"/>
                </a:solidFill>
              </a:rPr>
              <a:t>while( x&lt;10)</a:t>
            </a:r>
          </a:p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System.out.println</a:t>
            </a:r>
            <a:r>
              <a:rPr lang="en-IN" dirty="0">
                <a:solidFill>
                  <a:schemeClr val="bg1"/>
                </a:solidFill>
              </a:rPr>
              <a:t>(x);</a:t>
            </a:r>
          </a:p>
          <a:p>
            <a:r>
              <a:rPr lang="en-IN" dirty="0">
                <a:solidFill>
                  <a:schemeClr val="bg1"/>
                </a:solidFill>
              </a:rPr>
              <a:t>    x=x+1;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r>
              <a:rPr lang="en-IN" dirty="0">
                <a:solidFill>
                  <a:schemeClr val="bg1"/>
                </a:solidFill>
              </a:rPr>
              <a:t>print(“End of while”)</a:t>
            </a:r>
          </a:p>
        </p:txBody>
      </p:sp>
      <p:pic>
        <p:nvPicPr>
          <p:cNvPr id="95234" name="Picture 2" descr="Java While Lo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1" y="3009900"/>
            <a:ext cx="2286016" cy="3511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00298" y="264318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FlowChart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1571612"/>
            <a:ext cx="8229600" cy="4075176"/>
          </a:xfrm>
        </p:spPr>
        <p:txBody>
          <a:bodyPr>
            <a:normAutofit/>
          </a:bodyPr>
          <a:lstStyle/>
          <a:p>
            <a:pPr algn="l"/>
            <a:r>
              <a:rPr lang="en-IN" sz="1600" b="1" dirty="0"/>
              <a:t>“</a:t>
            </a:r>
            <a:r>
              <a:rPr lang="en-IN" sz="1600" b="1" u="sng" dirty="0"/>
              <a:t>do-while</a:t>
            </a:r>
            <a:r>
              <a:rPr lang="en-IN" sz="1600" b="1" dirty="0"/>
              <a:t>” </a:t>
            </a:r>
          </a:p>
          <a:p>
            <a:pPr algn="l"/>
            <a:r>
              <a:rPr lang="en-IN" sz="1600" b="1" dirty="0"/>
              <a:t>      Repeatedly executes the block of statements until the condition becomes False</a:t>
            </a:r>
          </a:p>
          <a:p>
            <a:pPr algn="l"/>
            <a:r>
              <a:rPr lang="en-IN" sz="1600" b="1" dirty="0"/>
              <a:t>       Exit-controlled Loop</a:t>
            </a:r>
          </a:p>
          <a:p>
            <a:pPr algn="l"/>
            <a:endParaRPr lang="en-IN" sz="1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Iterative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do</a:t>
            </a:r>
            <a:r>
              <a:rPr lang="en-IN" dirty="0"/>
              <a:t>-</a:t>
            </a:r>
            <a:r>
              <a:rPr lang="en-IN" cap="none" dirty="0"/>
              <a:t>while</a:t>
            </a:r>
            <a:r>
              <a:rPr lang="en-IN" dirty="0"/>
              <a:t>)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428596" y="2928934"/>
            <a:ext cx="1859888" cy="250033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do</a:t>
            </a:r>
          </a:p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IN" dirty="0">
                <a:solidFill>
                  <a:schemeClr val="bg1"/>
                </a:solidFill>
              </a:rPr>
              <a:t>    block1- stmt1</a:t>
            </a:r>
          </a:p>
          <a:p>
            <a:r>
              <a:rPr lang="en-IN" dirty="0">
                <a:solidFill>
                  <a:schemeClr val="bg1"/>
                </a:solidFill>
              </a:rPr>
              <a:t>    block1-stmt2</a:t>
            </a:r>
          </a:p>
          <a:p>
            <a:r>
              <a:rPr lang="en-IN" dirty="0">
                <a:solidFill>
                  <a:schemeClr val="bg1"/>
                </a:solidFill>
              </a:rPr>
              <a:t>} while(expression);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5500694" y="3214686"/>
            <a:ext cx="3281808" cy="3061716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x=0</a:t>
            </a:r>
          </a:p>
          <a:p>
            <a:r>
              <a:rPr lang="en-IN" dirty="0">
                <a:solidFill>
                  <a:schemeClr val="bg1"/>
                </a:solidFill>
              </a:rPr>
              <a:t>do</a:t>
            </a:r>
          </a:p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System.out.println</a:t>
            </a:r>
            <a:r>
              <a:rPr lang="en-IN" dirty="0">
                <a:solidFill>
                  <a:schemeClr val="bg1"/>
                </a:solidFill>
              </a:rPr>
              <a:t>(x);</a:t>
            </a:r>
          </a:p>
          <a:p>
            <a:r>
              <a:rPr lang="en-IN" dirty="0">
                <a:solidFill>
                  <a:schemeClr val="bg1"/>
                </a:solidFill>
              </a:rPr>
              <a:t>    x=x+1;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r>
              <a:rPr lang="en-IN" dirty="0">
                <a:solidFill>
                  <a:schemeClr val="bg1"/>
                </a:solidFill>
              </a:rPr>
              <a:t>while( x&lt;10);</a:t>
            </a:r>
          </a:p>
          <a:p>
            <a:r>
              <a:rPr lang="en-IN" dirty="0">
                <a:solidFill>
                  <a:schemeClr val="bg1"/>
                </a:solidFill>
              </a:rPr>
              <a:t>print(“End of do-while”)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14612" y="271462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FlowChart</a:t>
            </a:r>
            <a:endParaRPr lang="en-US" dirty="0"/>
          </a:p>
        </p:txBody>
      </p:sp>
      <p:pic>
        <p:nvPicPr>
          <p:cNvPr id="96258" name="Picture 2" descr="Java Do While Lo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3214686"/>
            <a:ext cx="2638425" cy="3152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7158" y="1928802"/>
            <a:ext cx="8229600" cy="4075176"/>
          </a:xfrm>
        </p:spPr>
        <p:txBody>
          <a:bodyPr>
            <a:normAutofit/>
          </a:bodyPr>
          <a:lstStyle/>
          <a:p>
            <a:pPr algn="l"/>
            <a:r>
              <a:rPr lang="en-IN" sz="1600" b="1" dirty="0"/>
              <a:t>“</a:t>
            </a:r>
            <a:r>
              <a:rPr lang="en-IN" sz="1600" b="1" u="sng" dirty="0"/>
              <a:t>for</a:t>
            </a:r>
            <a:r>
              <a:rPr lang="en-IN" sz="1600" b="1" dirty="0"/>
              <a:t>” </a:t>
            </a:r>
          </a:p>
          <a:p>
            <a:pPr algn="l"/>
            <a:r>
              <a:rPr lang="en-IN" sz="1600" b="1" dirty="0"/>
              <a:t>      </a:t>
            </a:r>
            <a:endParaRPr lang="en-IN" sz="1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Iterative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for</a:t>
            </a:r>
            <a:r>
              <a:rPr lang="en-IN" dirty="0"/>
              <a:t>)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85720" y="2428868"/>
            <a:ext cx="4500594" cy="171451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for(initialization; </a:t>
            </a:r>
            <a:r>
              <a:rPr lang="en-US" dirty="0" err="1">
                <a:solidFill>
                  <a:schemeClr val="bg1"/>
                </a:solidFill>
              </a:rPr>
              <a:t>Boolean_expression</a:t>
            </a:r>
            <a:r>
              <a:rPr lang="en-US" dirty="0">
                <a:solidFill>
                  <a:schemeClr val="bg1"/>
                </a:solidFill>
              </a:rPr>
              <a:t>; update)</a:t>
            </a:r>
          </a:p>
          <a:p>
            <a:r>
              <a:rPr lang="en-US" dirty="0">
                <a:solidFill>
                  <a:schemeClr val="bg1"/>
                </a:solidFill>
              </a:rPr>
              <a:t> { </a:t>
            </a:r>
          </a:p>
          <a:p>
            <a:r>
              <a:rPr lang="en-US" dirty="0">
                <a:solidFill>
                  <a:schemeClr val="bg1"/>
                </a:solidFill>
              </a:rPr>
              <a:t>// Statements 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97282" name="Picture 2" descr="Java For Lo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2428868"/>
            <a:ext cx="3613814" cy="385765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143504" y="2000240"/>
            <a:ext cx="108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Flowchart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285720" y="4429132"/>
            <a:ext cx="4500594" cy="171451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for(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 x = 10; x &lt; 20; x = x + 1) 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System.out.print</a:t>
            </a:r>
            <a:r>
              <a:rPr lang="en-US" dirty="0">
                <a:solidFill>
                  <a:schemeClr val="bg1"/>
                </a:solidFill>
              </a:rPr>
              <a:t>("value of x : " + x );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7158" y="1785926"/>
            <a:ext cx="8229600" cy="4075176"/>
          </a:xfrm>
        </p:spPr>
        <p:txBody>
          <a:bodyPr>
            <a:normAutofit/>
          </a:bodyPr>
          <a:lstStyle/>
          <a:p>
            <a:pPr algn="l"/>
            <a:r>
              <a:rPr lang="en-IN" sz="1600" b="1" dirty="0"/>
              <a:t>“</a:t>
            </a:r>
            <a:r>
              <a:rPr lang="en-IN" sz="1600" b="1" u="sng" dirty="0"/>
              <a:t>break</a:t>
            </a:r>
            <a:r>
              <a:rPr lang="en-IN" sz="1600" b="1" dirty="0"/>
              <a:t>” </a:t>
            </a:r>
          </a:p>
          <a:p>
            <a:pPr algn="l"/>
            <a:r>
              <a:rPr lang="en-US" sz="1600" dirty="0"/>
              <a:t>When the </a:t>
            </a:r>
            <a:r>
              <a:rPr lang="en-US" sz="1600" b="1" dirty="0"/>
              <a:t>break</a:t>
            </a:r>
            <a:r>
              <a:rPr lang="en-US" sz="1600" dirty="0"/>
              <a:t> statement is encountered inside a loop, the loop is immediately terminated and the program control resumes at the next statement following the loop.</a:t>
            </a:r>
            <a:endParaRPr lang="en-IN" sz="1600" b="1" dirty="0"/>
          </a:p>
          <a:p>
            <a:pPr algn="l"/>
            <a:r>
              <a:rPr lang="en-IN" sz="1600" b="1" dirty="0"/>
              <a:t>      </a:t>
            </a:r>
            <a:endParaRPr lang="en-IN" sz="1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break</a:t>
            </a:r>
            <a:r>
              <a:rPr lang="en-IN" dirty="0"/>
              <a:t>)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928662" y="3286124"/>
            <a:ext cx="1143008" cy="100013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break;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14612" y="2928934"/>
            <a:ext cx="108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Flowchart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6143636" y="3286124"/>
            <a:ext cx="2214578" cy="1928826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1400" dirty="0">
                <a:solidFill>
                  <a:schemeClr val="bg1"/>
                </a:solidFill>
              </a:rPr>
              <a:t>Example: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for(</a:t>
            </a:r>
            <a:r>
              <a:rPr lang="en-US" sz="1400" dirty="0" err="1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= 1;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&lt; 5;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++)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if(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== 3 )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break;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System.out.println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98306" name="Picture 2" descr="Java Break Stateme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3357562"/>
            <a:ext cx="2714625" cy="3152775"/>
          </a:xfrm>
          <a:prstGeom prst="rect">
            <a:avLst/>
          </a:prstGeom>
          <a:noFill/>
        </p:spPr>
      </p:pic>
      <p:sp>
        <p:nvSpPr>
          <p:cNvPr id="13" name="Flowchart: Process 12"/>
          <p:cNvSpPr/>
          <p:nvPr/>
        </p:nvSpPr>
        <p:spPr>
          <a:xfrm>
            <a:off x="6143636" y="5286388"/>
            <a:ext cx="2214578" cy="91917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1400" dirty="0">
                <a:solidFill>
                  <a:schemeClr val="bg1"/>
                </a:solidFill>
              </a:rPr>
              <a:t>Output: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1</a:t>
            </a:r>
          </a:p>
          <a:p>
            <a:r>
              <a:rPr lang="en-IN" sz="140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76BC50-F53B-4DD3-A244-185D6EDA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00B59B-5BAE-4FD9-B5B2-9EB7CD74B6A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4809"/>
            <a:ext cx="8229600" cy="3947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23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7158" y="1785926"/>
            <a:ext cx="8229600" cy="4075176"/>
          </a:xfrm>
        </p:spPr>
        <p:txBody>
          <a:bodyPr>
            <a:normAutofit/>
          </a:bodyPr>
          <a:lstStyle/>
          <a:p>
            <a:pPr algn="l"/>
            <a:r>
              <a:rPr lang="en-IN" sz="1600" b="1" dirty="0"/>
              <a:t>“</a:t>
            </a:r>
            <a:r>
              <a:rPr lang="en-IN" sz="1600" b="1" u="sng" dirty="0"/>
              <a:t>continue</a:t>
            </a:r>
            <a:r>
              <a:rPr lang="en-IN" sz="1600" b="1" dirty="0"/>
              <a:t>” </a:t>
            </a:r>
          </a:p>
          <a:p>
            <a:pPr algn="l"/>
            <a:r>
              <a:rPr lang="en-US" sz="1600" dirty="0"/>
              <a:t>      In a  loop, the continue keyword causes control to immediately jump to the next iteration.</a:t>
            </a:r>
            <a:r>
              <a:rPr lang="en-IN" sz="1600" b="1" dirty="0"/>
              <a:t>      </a:t>
            </a:r>
            <a:endParaRPr lang="en-IN" sz="1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Transfer Statements</a:t>
            </a:r>
            <a:br>
              <a:rPr lang="en-IN" dirty="0"/>
            </a:br>
            <a:r>
              <a:rPr lang="en-IN" dirty="0"/>
              <a:t>(</a:t>
            </a:r>
            <a:r>
              <a:rPr lang="en-IN" cap="none" dirty="0"/>
              <a:t>continue</a:t>
            </a:r>
            <a:r>
              <a:rPr lang="en-IN" dirty="0"/>
              <a:t>)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928662" y="2786058"/>
            <a:ext cx="1143008" cy="100013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continue;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3174" y="2571744"/>
            <a:ext cx="108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Flowchart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6143636" y="2786058"/>
            <a:ext cx="2214578" cy="1928826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1400" dirty="0">
                <a:solidFill>
                  <a:schemeClr val="bg1"/>
                </a:solidFill>
              </a:rPr>
              <a:t>Example: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for(</a:t>
            </a:r>
            <a:r>
              <a:rPr lang="en-US" sz="1400" dirty="0" err="1">
                <a:solidFill>
                  <a:schemeClr val="bg1"/>
                </a:solidFill>
              </a:rPr>
              <a:t>int</a:t>
            </a:r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= 1;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&lt; 5;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++)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if(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== 3 )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continue;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System.out.println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i</a:t>
            </a:r>
            <a:r>
              <a:rPr lang="en-US" sz="1400" dirty="0">
                <a:solidFill>
                  <a:schemeClr val="bg1"/>
                </a:solidFill>
              </a:rPr>
              <a:t> 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99330" name="Picture 2" descr="Java Continue Stateme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2928934"/>
            <a:ext cx="2714625" cy="3152775"/>
          </a:xfrm>
          <a:prstGeom prst="rect">
            <a:avLst/>
          </a:prstGeom>
          <a:noFill/>
        </p:spPr>
      </p:pic>
      <p:sp>
        <p:nvSpPr>
          <p:cNvPr id="11" name="Flowchart: Process 10"/>
          <p:cNvSpPr/>
          <p:nvPr/>
        </p:nvSpPr>
        <p:spPr>
          <a:xfrm>
            <a:off x="6143636" y="4857760"/>
            <a:ext cx="2214578" cy="142876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1400" dirty="0">
                <a:solidFill>
                  <a:schemeClr val="bg1"/>
                </a:solidFill>
              </a:rPr>
              <a:t>Output: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1</a:t>
            </a:r>
          </a:p>
          <a:p>
            <a:r>
              <a:rPr lang="en-IN" sz="1400" dirty="0">
                <a:solidFill>
                  <a:schemeClr val="bg1"/>
                </a:solidFill>
              </a:rPr>
              <a:t>2</a:t>
            </a:r>
          </a:p>
          <a:p>
            <a:r>
              <a:rPr lang="en-IN" sz="1400" dirty="0">
                <a:solidFill>
                  <a:schemeClr val="bg1"/>
                </a:solidFill>
              </a:rPr>
              <a:t>4</a:t>
            </a:r>
          </a:p>
          <a:p>
            <a:endParaRPr lang="en-I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2" grpId="0" animBg="1"/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#10: Class &amp; Object</a:t>
            </a:r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Any number of classes can be defined</a:t>
            </a:r>
          </a:p>
          <a:p>
            <a:r>
              <a:rPr lang="en-IN" dirty="0"/>
              <a:t>One class should have main method—Main method class </a:t>
            </a:r>
          </a:p>
          <a:p>
            <a:r>
              <a:rPr lang="en-IN" dirty="0"/>
              <a:t>All the objects of class should be created in main method.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definitions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74594" y="2071678"/>
            <a:ext cx="2311851" cy="369332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Definitions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4720" y="2428875"/>
            <a:ext cx="2311400" cy="147637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method class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main method </a:t>
            </a:r>
          </a:p>
          <a:p>
            <a:r>
              <a:rPr lang="en-US" dirty="0">
                <a:solidFill>
                  <a:schemeClr val="bg1"/>
                </a:solidFill>
              </a:rPr>
              <a:t>   definition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Right Brace 6"/>
          <p:cNvSpPr/>
          <p:nvPr/>
        </p:nvSpPr>
        <p:spPr>
          <a:xfrm>
            <a:off x="6000760" y="2500306"/>
            <a:ext cx="428628" cy="13573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72264" y="2988230"/>
            <a:ext cx="98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Essential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6062674" y="2143116"/>
            <a:ext cx="223838" cy="2762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29388" y="2130974"/>
            <a:ext cx="98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Optional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7" grpId="0" animBg="1"/>
      <p:bldP spid="8" grpId="0"/>
      <p:bldP spid="9" grpId="0" animBg="1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dirty="0"/>
              <a:t>Defining a class:</a:t>
            </a:r>
          </a:p>
          <a:p>
            <a:pPr algn="l"/>
            <a:r>
              <a:rPr lang="en-US" dirty="0"/>
              <a:t>     A class can be defined as a template/blueprint that describes the behavior/state that the object of its type support.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428860" y="3357562"/>
            <a:ext cx="3857652" cy="207170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[</a:t>
            </a:r>
            <a:r>
              <a:rPr lang="en-IN" dirty="0" err="1">
                <a:solidFill>
                  <a:schemeClr val="bg1"/>
                </a:solidFill>
              </a:rPr>
              <a:t>Access_Modifier</a:t>
            </a:r>
            <a:r>
              <a:rPr lang="en-IN" dirty="0">
                <a:solidFill>
                  <a:schemeClr val="bg1"/>
                </a:solidFill>
              </a:rPr>
              <a:t>] class </a:t>
            </a:r>
            <a:r>
              <a:rPr lang="en-IN" dirty="0" err="1">
                <a:solidFill>
                  <a:schemeClr val="bg1"/>
                </a:solidFill>
              </a:rPr>
              <a:t>class_name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Fileds</a:t>
            </a:r>
            <a:r>
              <a:rPr lang="en-IN" dirty="0">
                <a:solidFill>
                  <a:schemeClr val="bg1"/>
                </a:solidFill>
              </a:rPr>
              <a:t> declaration;</a:t>
            </a:r>
          </a:p>
          <a:p>
            <a:r>
              <a:rPr lang="en-IN" dirty="0">
                <a:solidFill>
                  <a:schemeClr val="bg1"/>
                </a:solidFill>
              </a:rPr>
              <a:t>    Methods </a:t>
            </a:r>
            <a:r>
              <a:rPr lang="en-IN" dirty="0" err="1">
                <a:solidFill>
                  <a:schemeClr val="bg1"/>
                </a:solidFill>
              </a:rPr>
              <a:t>declerations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0100" y="4143380"/>
            <a:ext cx="1072794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Variables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71670" y="4357694"/>
            <a:ext cx="571504" cy="285752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0100" y="4857760"/>
            <a:ext cx="1175322" cy="369332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Functions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14546" y="4857760"/>
            <a:ext cx="438152" cy="214314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/>
          <p:cNvSpPr/>
          <p:nvPr/>
        </p:nvSpPr>
        <p:spPr>
          <a:xfrm>
            <a:off x="4500562" y="4429132"/>
            <a:ext cx="500066" cy="7858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0628" y="4643446"/>
            <a:ext cx="111838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Members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0100" y="3429000"/>
            <a:ext cx="10518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Optional</a:t>
            </a:r>
          </a:p>
        </p:txBody>
      </p:sp>
      <p:sp>
        <p:nvSpPr>
          <p:cNvPr id="17" name="Oval 16"/>
          <p:cNvSpPr/>
          <p:nvPr/>
        </p:nvSpPr>
        <p:spPr>
          <a:xfrm>
            <a:off x="928662" y="3429000"/>
            <a:ext cx="1285884" cy="357190"/>
          </a:xfrm>
          <a:prstGeom prst="ellipse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14546" y="3714752"/>
            <a:ext cx="571504" cy="285752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 animBg="1"/>
      <p:bldP spid="6" grpId="0" animBg="1"/>
      <p:bldP spid="9" grpId="0" animBg="1"/>
      <p:bldP spid="14" grpId="0" animBg="1"/>
      <p:bldP spid="15" grpId="0" animBg="1"/>
      <p:bldP spid="16" grpId="0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1857364"/>
            <a:ext cx="8229600" cy="4075176"/>
          </a:xfrm>
        </p:spPr>
        <p:txBody>
          <a:bodyPr/>
          <a:lstStyle/>
          <a:p>
            <a:pPr algn="l"/>
            <a:r>
              <a:rPr lang="en-US" dirty="0" err="1"/>
              <a:t>class_name</a:t>
            </a:r>
            <a:r>
              <a:rPr lang="en-US" dirty="0"/>
              <a:t>: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Field declaration: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071538" y="2285992"/>
            <a:ext cx="2071702" cy="107157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 class </a:t>
            </a:r>
            <a:r>
              <a:rPr lang="en-IN" b="1" dirty="0">
                <a:solidFill>
                  <a:schemeClr val="bg1"/>
                </a:solidFill>
              </a:rPr>
              <a:t>S</a:t>
            </a:r>
            <a:r>
              <a:rPr lang="en-IN" dirty="0">
                <a:solidFill>
                  <a:schemeClr val="bg1"/>
                </a:solidFill>
              </a:rPr>
              <a:t>tudent</a:t>
            </a:r>
          </a:p>
          <a:p>
            <a:r>
              <a:rPr lang="en-IN" dirty="0">
                <a:solidFill>
                  <a:schemeClr val="bg1"/>
                </a:solidFill>
              </a:rPr>
              <a:t>      class </a:t>
            </a:r>
            <a:r>
              <a:rPr lang="en-IN" b="1" dirty="0">
                <a:solidFill>
                  <a:schemeClr val="bg1"/>
                </a:solidFill>
              </a:rPr>
              <a:t>E</a:t>
            </a:r>
            <a:r>
              <a:rPr lang="en-IN" dirty="0">
                <a:solidFill>
                  <a:schemeClr val="bg1"/>
                </a:solidFill>
              </a:rPr>
              <a:t>xample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Flowchart: Process 18"/>
          <p:cNvSpPr/>
          <p:nvPr/>
        </p:nvSpPr>
        <p:spPr>
          <a:xfrm>
            <a:off x="1785918" y="3857628"/>
            <a:ext cx="4357718" cy="107157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    [Access Modifier] type </a:t>
            </a:r>
            <a:r>
              <a:rPr lang="en-IN" dirty="0" err="1">
                <a:solidFill>
                  <a:schemeClr val="bg1"/>
                </a:solidFill>
              </a:rPr>
              <a:t>Variable_name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r>
              <a:rPr lang="en-IN" dirty="0">
                <a:solidFill>
                  <a:schemeClr val="bg1"/>
                </a:solidFill>
              </a:rPr>
              <a:t>      [initial value]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 rot="20384070">
            <a:off x="421791" y="4438581"/>
            <a:ext cx="1403564" cy="624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Optional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714480" y="4367218"/>
            <a:ext cx="428628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714480" y="4510094"/>
            <a:ext cx="419104" cy="133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786182" y="4000504"/>
            <a:ext cx="2286016" cy="6429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Process 26"/>
          <p:cNvSpPr/>
          <p:nvPr/>
        </p:nvSpPr>
        <p:spPr>
          <a:xfrm>
            <a:off x="1785918" y="5072074"/>
            <a:ext cx="4357718" cy="1143008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age;</a:t>
            </a:r>
          </a:p>
          <a:p>
            <a:r>
              <a:rPr lang="en-IN" dirty="0">
                <a:solidFill>
                  <a:schemeClr val="bg1"/>
                </a:solidFill>
              </a:rPr>
              <a:t>       float marks;</a:t>
            </a:r>
          </a:p>
          <a:p>
            <a:r>
              <a:rPr lang="en-IN" dirty="0">
                <a:solidFill>
                  <a:schemeClr val="bg1"/>
                </a:solidFill>
              </a:rPr>
              <a:t>       float </a:t>
            </a:r>
            <a:r>
              <a:rPr lang="en-IN" dirty="0" err="1">
                <a:solidFill>
                  <a:schemeClr val="bg1"/>
                </a:solidFill>
              </a:rPr>
              <a:t>student</a:t>
            </a:r>
            <a:r>
              <a:rPr lang="en-IN" b="1" dirty="0" err="1">
                <a:solidFill>
                  <a:schemeClr val="bg1"/>
                </a:solidFill>
              </a:rPr>
              <a:t>H</a:t>
            </a:r>
            <a:r>
              <a:rPr lang="en-IN" dirty="0" err="1">
                <a:solidFill>
                  <a:schemeClr val="bg1"/>
                </a:solidFill>
              </a:rPr>
              <a:t>eight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r>
              <a:rPr lang="en-IN" dirty="0">
                <a:solidFill>
                  <a:schemeClr val="bg1"/>
                </a:solidFill>
              </a:rPr>
              <a:t>        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Right Brace 27"/>
          <p:cNvSpPr/>
          <p:nvPr/>
        </p:nvSpPr>
        <p:spPr>
          <a:xfrm>
            <a:off x="4214810" y="5500702"/>
            <a:ext cx="500066" cy="6429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714876" y="5429264"/>
            <a:ext cx="1403564" cy="624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Variable</a:t>
            </a:r>
          </a:p>
        </p:txBody>
      </p:sp>
      <p:sp>
        <p:nvSpPr>
          <p:cNvPr id="30" name="Cloud Callout 29"/>
          <p:cNvSpPr/>
          <p:nvPr/>
        </p:nvSpPr>
        <p:spPr>
          <a:xfrm rot="1426839">
            <a:off x="6572865" y="3607349"/>
            <a:ext cx="2428892" cy="228601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 variables are created at the time of object creation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endParaRPr lang="en-US" dirty="0"/>
          </a:p>
          <a:p>
            <a:pPr algn="l"/>
            <a:r>
              <a:rPr lang="en-US" dirty="0"/>
              <a:t>Method declaration: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19" name="Flowchart: Process 18"/>
          <p:cNvSpPr/>
          <p:nvPr/>
        </p:nvSpPr>
        <p:spPr>
          <a:xfrm>
            <a:off x="1142976" y="2928934"/>
            <a:ext cx="5786478" cy="1643074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    [Access Modifier] </a:t>
            </a:r>
            <a:r>
              <a:rPr lang="en-IN" dirty="0" err="1">
                <a:solidFill>
                  <a:schemeClr val="bg1"/>
                </a:solidFill>
              </a:rPr>
              <a:t>returntype</a:t>
            </a:r>
            <a:r>
              <a:rPr lang="en-IN" dirty="0">
                <a:solidFill>
                  <a:schemeClr val="bg1"/>
                </a:solidFill>
              </a:rPr>
              <a:t> identifier (</a:t>
            </a:r>
            <a:r>
              <a:rPr lang="en-IN" dirty="0" err="1">
                <a:solidFill>
                  <a:schemeClr val="bg1"/>
                </a:solidFill>
              </a:rPr>
              <a:t>Paramenter_list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r>
              <a:rPr lang="en-IN" dirty="0">
                <a:solidFill>
                  <a:schemeClr val="bg1"/>
                </a:solidFill>
              </a:rPr>
              <a:t> 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</a:t>
            </a:r>
            <a:r>
              <a:rPr lang="en-IN" dirty="0" err="1">
                <a:solidFill>
                  <a:schemeClr val="bg1"/>
                </a:solidFill>
              </a:rPr>
              <a:t>method_body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  }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 rot="19735719">
            <a:off x="60348" y="3817864"/>
            <a:ext cx="1403564" cy="624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Optional</a:t>
            </a:r>
          </a:p>
        </p:txBody>
      </p:sp>
      <p:cxnSp>
        <p:nvCxnSpPr>
          <p:cNvPr id="22" name="Straight Arrow Connector 21"/>
          <p:cNvCxnSpPr>
            <a:stCxn id="19" idx="1"/>
          </p:cNvCxnSpPr>
          <p:nvPr/>
        </p:nvCxnSpPr>
        <p:spPr>
          <a:xfrm rot="10800000" flipH="1">
            <a:off x="1142976" y="3429001"/>
            <a:ext cx="428628" cy="3214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143240" y="3071810"/>
            <a:ext cx="3643338" cy="6429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Process 26"/>
          <p:cNvSpPr/>
          <p:nvPr/>
        </p:nvSpPr>
        <p:spPr>
          <a:xfrm>
            <a:off x="1142976" y="4714884"/>
            <a:ext cx="2571768" cy="142876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add(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x, float b)</a:t>
            </a:r>
          </a:p>
          <a:p>
            <a:r>
              <a:rPr lang="en-IN" dirty="0">
                <a:solidFill>
                  <a:schemeClr val="bg1"/>
                </a:solidFill>
              </a:rPr>
              <a:t>  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statements</a:t>
            </a:r>
          </a:p>
          <a:p>
            <a:r>
              <a:rPr lang="en-IN" dirty="0">
                <a:solidFill>
                  <a:schemeClr val="bg1"/>
                </a:solidFill>
              </a:rPr>
              <a:t>       }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4000496" y="4714884"/>
            <a:ext cx="3429024" cy="142876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get</a:t>
            </a:r>
            <a:r>
              <a:rPr lang="en-IN" b="1" dirty="0" err="1">
                <a:solidFill>
                  <a:schemeClr val="bg1"/>
                </a:solidFill>
              </a:rPr>
              <a:t>S</a:t>
            </a:r>
            <a:r>
              <a:rPr lang="en-IN" dirty="0" err="1">
                <a:solidFill>
                  <a:schemeClr val="bg1"/>
                </a:solidFill>
              </a:rPr>
              <a:t>tudent</a:t>
            </a:r>
            <a:r>
              <a:rPr lang="en-IN" b="1" dirty="0" err="1">
                <a:solidFill>
                  <a:schemeClr val="bg1"/>
                </a:solidFill>
              </a:rPr>
              <a:t>D</a:t>
            </a:r>
            <a:r>
              <a:rPr lang="en-IN" dirty="0" err="1">
                <a:solidFill>
                  <a:schemeClr val="bg1"/>
                </a:solidFill>
              </a:rPr>
              <a:t>ata</a:t>
            </a:r>
            <a:r>
              <a:rPr lang="en-IN" dirty="0">
                <a:solidFill>
                  <a:schemeClr val="bg1"/>
                </a:solidFill>
              </a:rPr>
              <a:t>(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x, float b)</a:t>
            </a:r>
          </a:p>
          <a:p>
            <a:r>
              <a:rPr lang="en-IN" dirty="0">
                <a:solidFill>
                  <a:schemeClr val="bg1"/>
                </a:solidFill>
              </a:rPr>
              <a:t>  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statements</a:t>
            </a:r>
          </a:p>
          <a:p>
            <a:r>
              <a:rPr lang="en-IN" dirty="0">
                <a:solidFill>
                  <a:schemeClr val="bg1"/>
                </a:solidFill>
              </a:rPr>
              <a:t>       }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6" grpId="0" animBg="1"/>
      <p:bldP spid="27" grpId="0" animBg="1"/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 Example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857488" y="2571744"/>
            <a:ext cx="3500462" cy="2928958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class Student</a:t>
            </a:r>
          </a:p>
          <a:p>
            <a:r>
              <a:rPr lang="en-IN" dirty="0">
                <a:solidFill>
                  <a:schemeClr val="bg1"/>
                </a:solidFill>
              </a:rPr>
              <a:t>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a,b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r>
              <a:rPr lang="en-IN" dirty="0">
                <a:solidFill>
                  <a:schemeClr val="bg1"/>
                </a:solidFill>
              </a:rPr>
              <a:t> 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add(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x, float b)</a:t>
            </a:r>
          </a:p>
          <a:p>
            <a:r>
              <a:rPr lang="en-IN" dirty="0">
                <a:solidFill>
                  <a:schemeClr val="bg1"/>
                </a:solidFill>
              </a:rPr>
              <a:t>     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statements</a:t>
            </a:r>
          </a:p>
          <a:p>
            <a:r>
              <a:rPr lang="en-IN" dirty="0">
                <a:solidFill>
                  <a:schemeClr val="bg1"/>
                </a:solidFill>
              </a:rPr>
              <a:t>          }</a:t>
            </a:r>
          </a:p>
          <a:p>
            <a:r>
              <a:rPr lang="en-IN" dirty="0">
                <a:solidFill>
                  <a:schemeClr val="bg1"/>
                </a:solidFill>
              </a:rPr>
              <a:t>    }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1857364"/>
            <a:ext cx="8229600" cy="1408176"/>
          </a:xfrm>
        </p:spPr>
        <p:txBody>
          <a:bodyPr>
            <a:noAutofit/>
          </a:bodyPr>
          <a:lstStyle/>
          <a:p>
            <a:pPr algn="l"/>
            <a:r>
              <a:rPr lang="en-US" sz="1400" dirty="0"/>
              <a:t>An object is an instance of a class.</a:t>
            </a:r>
          </a:p>
          <a:p>
            <a:pPr algn="l"/>
            <a:r>
              <a:rPr lang="en-US" sz="1400" dirty="0"/>
              <a:t>To create an object “new” operator is used</a:t>
            </a:r>
          </a:p>
          <a:p>
            <a:pPr algn="l"/>
            <a:r>
              <a:rPr lang="en-US" sz="1400" u="sng" dirty="0"/>
              <a:t>Object creation: </a:t>
            </a:r>
          </a:p>
          <a:p>
            <a:pPr algn="l"/>
            <a:r>
              <a:rPr lang="en-US" sz="1400" dirty="0"/>
              <a:t>    2 parts-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        Declare the object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        Instantiate the object               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5" name="Content Placeholder 1"/>
          <p:cNvSpPr txBox="1"/>
          <p:nvPr/>
        </p:nvSpPr>
        <p:spPr>
          <a:xfrm>
            <a:off x="2714612" y="3143248"/>
            <a:ext cx="2928958" cy="2000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5214942" y="3500438"/>
            <a:ext cx="3500462" cy="2928958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 class Student</a:t>
            </a:r>
          </a:p>
          <a:p>
            <a:r>
              <a:rPr lang="en-IN" dirty="0">
                <a:solidFill>
                  <a:schemeClr val="bg1"/>
                </a:solidFill>
              </a:rPr>
              <a:t>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a,b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r>
              <a:rPr lang="en-IN" dirty="0">
                <a:solidFill>
                  <a:schemeClr val="bg1"/>
                </a:solidFill>
              </a:rPr>
              <a:t> 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add(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x, float b)</a:t>
            </a:r>
          </a:p>
          <a:p>
            <a:r>
              <a:rPr lang="en-IN" dirty="0">
                <a:solidFill>
                  <a:schemeClr val="bg1"/>
                </a:solidFill>
              </a:rPr>
              <a:t>     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statements</a:t>
            </a:r>
          </a:p>
          <a:p>
            <a:r>
              <a:rPr lang="en-IN" dirty="0">
                <a:solidFill>
                  <a:schemeClr val="bg1"/>
                </a:solidFill>
              </a:rPr>
              <a:t>          }</a:t>
            </a:r>
          </a:p>
          <a:p>
            <a:r>
              <a:rPr lang="en-IN" dirty="0">
                <a:solidFill>
                  <a:schemeClr val="bg1"/>
                </a:solidFill>
              </a:rPr>
              <a:t>    }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1071538" y="3929066"/>
            <a:ext cx="3500462" cy="135732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Object creation: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Student </a:t>
            </a:r>
            <a:r>
              <a:rPr lang="en-IN" dirty="0" err="1">
                <a:solidFill>
                  <a:schemeClr val="bg1"/>
                </a:solidFill>
              </a:rPr>
              <a:t>obj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r>
              <a:rPr lang="en-IN" dirty="0">
                <a:solidFill>
                  <a:schemeClr val="bg1"/>
                </a:solidFill>
              </a:rPr>
              <a:t>     </a:t>
            </a:r>
            <a:r>
              <a:rPr lang="en-IN" dirty="0" err="1">
                <a:solidFill>
                  <a:schemeClr val="bg1"/>
                </a:solidFill>
              </a:rPr>
              <a:t>obj</a:t>
            </a:r>
            <a:r>
              <a:rPr lang="en-IN" dirty="0">
                <a:solidFill>
                  <a:schemeClr val="bg1"/>
                </a:solidFill>
              </a:rPr>
              <a:t>=new Student();</a:t>
            </a:r>
          </a:p>
          <a:p>
            <a:r>
              <a:rPr lang="en-IN" dirty="0">
                <a:solidFill>
                  <a:schemeClr val="bg1"/>
                </a:solidFill>
              </a:rPr>
              <a:t>    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1071538" y="5429264"/>
            <a:ext cx="3500462" cy="100013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Object creation: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Student </a:t>
            </a:r>
            <a:r>
              <a:rPr lang="en-IN" dirty="0" err="1">
                <a:solidFill>
                  <a:schemeClr val="bg1"/>
                </a:solidFill>
              </a:rPr>
              <a:t>obj</a:t>
            </a:r>
            <a:r>
              <a:rPr lang="en-IN" dirty="0">
                <a:solidFill>
                  <a:schemeClr val="bg1"/>
                </a:solidFill>
              </a:rPr>
              <a:t>=new Student();   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2143116"/>
            <a:ext cx="8229600" cy="4075176"/>
          </a:xfrm>
        </p:spPr>
        <p:txBody>
          <a:bodyPr/>
          <a:lstStyle/>
          <a:p>
            <a:pPr algn="l"/>
            <a:r>
              <a:rPr lang="en-US" u="sng" dirty="0"/>
              <a:t>Accessing class members</a:t>
            </a:r>
          </a:p>
          <a:p>
            <a:pPr algn="l"/>
            <a:r>
              <a:rPr lang="en-US" dirty="0"/>
              <a:t>             using </a:t>
            </a:r>
            <a:r>
              <a:rPr lang="en-US" b="1" dirty="0"/>
              <a:t>.</a:t>
            </a:r>
            <a:r>
              <a:rPr lang="en-US" dirty="0"/>
              <a:t>(dot) Operator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142976" y="3429000"/>
            <a:ext cx="4286280" cy="107157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objectname.variable_name</a:t>
            </a:r>
            <a:r>
              <a:rPr lang="en-IN" dirty="0">
                <a:solidFill>
                  <a:schemeClr val="bg1"/>
                </a:solidFill>
              </a:rPr>
              <a:t>=value;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objectname.methodname</a:t>
            </a:r>
            <a:r>
              <a:rPr lang="en-IN" dirty="0">
                <a:solidFill>
                  <a:schemeClr val="bg1"/>
                </a:solidFill>
              </a:rPr>
              <a:t>(</a:t>
            </a:r>
            <a:r>
              <a:rPr lang="en-IN" dirty="0" err="1">
                <a:solidFill>
                  <a:schemeClr val="bg1"/>
                </a:solidFill>
              </a:rPr>
              <a:t>parameter_list</a:t>
            </a:r>
            <a:r>
              <a:rPr lang="en-IN" dirty="0">
                <a:solidFill>
                  <a:schemeClr val="bg1"/>
                </a:solidFill>
              </a:rPr>
              <a:t>);</a:t>
            </a:r>
          </a:p>
          <a:p>
            <a:r>
              <a:rPr lang="en-IN" dirty="0">
                <a:solidFill>
                  <a:schemeClr val="bg1"/>
                </a:solidFill>
              </a:rPr>
              <a:t>         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1071538" y="5000636"/>
            <a:ext cx="4286280" cy="100013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obj.a</a:t>
            </a:r>
            <a:r>
              <a:rPr lang="en-IN" dirty="0">
                <a:solidFill>
                  <a:schemeClr val="bg1"/>
                </a:solidFill>
              </a:rPr>
              <a:t>=10;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obj.add</a:t>
            </a:r>
            <a:r>
              <a:rPr lang="en-IN" dirty="0">
                <a:solidFill>
                  <a:schemeClr val="bg1"/>
                </a:solidFill>
              </a:rPr>
              <a:t>(25,33.5);</a:t>
            </a:r>
          </a:p>
          <a:p>
            <a:r>
              <a:rPr lang="en-IN" dirty="0">
                <a:solidFill>
                  <a:schemeClr val="bg1"/>
                </a:solidFill>
              </a:rPr>
              <a:t>         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5857884" y="1928802"/>
            <a:ext cx="2857520" cy="2928958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Class creation: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class Student</a:t>
            </a:r>
          </a:p>
          <a:p>
            <a:r>
              <a:rPr lang="en-IN" dirty="0">
                <a:solidFill>
                  <a:schemeClr val="bg1"/>
                </a:solidFill>
              </a:rPr>
              <a:t>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a,b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r>
              <a:rPr lang="en-IN" dirty="0">
                <a:solidFill>
                  <a:schemeClr val="bg1"/>
                </a:solidFill>
              </a:rPr>
              <a:t> 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add(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x, float b)</a:t>
            </a:r>
          </a:p>
          <a:p>
            <a:r>
              <a:rPr lang="en-IN" dirty="0">
                <a:solidFill>
                  <a:schemeClr val="bg1"/>
                </a:solidFill>
              </a:rPr>
              <a:t>     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statements</a:t>
            </a:r>
          </a:p>
          <a:p>
            <a:r>
              <a:rPr lang="en-IN" dirty="0">
                <a:solidFill>
                  <a:schemeClr val="bg1"/>
                </a:solidFill>
              </a:rPr>
              <a:t>          }</a:t>
            </a:r>
          </a:p>
          <a:p>
            <a:r>
              <a:rPr lang="en-IN" dirty="0">
                <a:solidFill>
                  <a:schemeClr val="bg1"/>
                </a:solidFill>
              </a:rPr>
              <a:t>    }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5572132" y="5143512"/>
            <a:ext cx="3500462" cy="1000132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Object creation: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Student </a:t>
            </a:r>
            <a:r>
              <a:rPr lang="en-IN" dirty="0" err="1">
                <a:solidFill>
                  <a:schemeClr val="bg1"/>
                </a:solidFill>
              </a:rPr>
              <a:t>obj</a:t>
            </a:r>
            <a:r>
              <a:rPr lang="en-IN" dirty="0">
                <a:solidFill>
                  <a:schemeClr val="bg1"/>
                </a:solidFill>
              </a:rPr>
              <a:t>=new Student();</a:t>
            </a:r>
          </a:p>
          <a:p>
            <a:r>
              <a:rPr lang="en-IN" dirty="0">
                <a:solidFill>
                  <a:schemeClr val="bg1"/>
                </a:solidFill>
              </a:rPr>
              <a:t>    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dirty="0"/>
              <a:t>Multiple objects can be created from a single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214414" y="2714620"/>
            <a:ext cx="2857520" cy="2928958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Class creation: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class Student</a:t>
            </a:r>
          </a:p>
          <a:p>
            <a:r>
              <a:rPr lang="en-IN" dirty="0">
                <a:solidFill>
                  <a:schemeClr val="bg1"/>
                </a:solidFill>
              </a:rPr>
              <a:t>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rollno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  <a:p>
            <a:r>
              <a:rPr lang="en-IN" dirty="0">
                <a:solidFill>
                  <a:schemeClr val="bg1"/>
                </a:solidFill>
              </a:rPr>
              <a:t>       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add(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x, float b)</a:t>
            </a:r>
          </a:p>
          <a:p>
            <a:r>
              <a:rPr lang="en-IN" dirty="0">
                <a:solidFill>
                  <a:schemeClr val="bg1"/>
                </a:solidFill>
              </a:rPr>
              <a:t>          {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statements</a:t>
            </a:r>
          </a:p>
          <a:p>
            <a:r>
              <a:rPr lang="en-IN" dirty="0">
                <a:solidFill>
                  <a:schemeClr val="bg1"/>
                </a:solidFill>
              </a:rPr>
              <a:t>          }</a:t>
            </a:r>
          </a:p>
          <a:p>
            <a:r>
              <a:rPr lang="en-IN" dirty="0">
                <a:solidFill>
                  <a:schemeClr val="bg1"/>
                </a:solidFill>
              </a:rPr>
              <a:t>    }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4429124" y="2714620"/>
            <a:ext cx="4572032" cy="2357454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Object creation: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Student s1=new Student();</a:t>
            </a:r>
          </a:p>
          <a:p>
            <a:r>
              <a:rPr lang="en-IN" dirty="0">
                <a:solidFill>
                  <a:schemeClr val="bg1"/>
                </a:solidFill>
              </a:rPr>
              <a:t>     Student s2=new Student();</a:t>
            </a:r>
          </a:p>
          <a:p>
            <a:r>
              <a:rPr lang="en-IN" dirty="0">
                <a:solidFill>
                  <a:schemeClr val="bg1"/>
                </a:solidFill>
              </a:rPr>
              <a:t>     Student s3=new Student();</a:t>
            </a:r>
          </a:p>
          <a:p>
            <a:r>
              <a:rPr lang="en-IN" dirty="0">
                <a:solidFill>
                  <a:schemeClr val="bg1"/>
                </a:solidFill>
              </a:rPr>
              <a:t>     s1.rollno=12;</a:t>
            </a:r>
          </a:p>
          <a:p>
            <a:r>
              <a:rPr lang="en-IN" dirty="0">
                <a:solidFill>
                  <a:schemeClr val="bg1"/>
                </a:solidFill>
              </a:rPr>
              <a:t>     s2.rollno=23;</a:t>
            </a:r>
          </a:p>
          <a:p>
            <a:r>
              <a:rPr lang="en-IN" dirty="0">
                <a:solidFill>
                  <a:schemeClr val="bg1"/>
                </a:solidFill>
              </a:rPr>
              <a:t>     s3.rollno=45;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05E225-41AB-400F-B5DC-77F115DA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B469C76-6D6A-435A-94B1-FE6E289D5C91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3612"/>
            <a:ext cx="8229600" cy="382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27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00034" y="1928802"/>
            <a:ext cx="4043362" cy="4075176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class Example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a,b,c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void </a:t>
            </a:r>
            <a:r>
              <a:rPr lang="en-US" sz="1800" dirty="0" err="1"/>
              <a:t>getData</a:t>
            </a:r>
            <a:r>
              <a:rPr lang="en-US" sz="1800" dirty="0"/>
              <a:t>(</a:t>
            </a:r>
            <a:r>
              <a:rPr lang="en-US" sz="1800" dirty="0" err="1"/>
              <a:t>int</a:t>
            </a:r>
            <a:r>
              <a:rPr lang="en-US" sz="1800" dirty="0"/>
              <a:t> x, </a:t>
            </a:r>
            <a:r>
              <a:rPr lang="en-US" sz="1800" dirty="0" err="1"/>
              <a:t>int</a:t>
            </a:r>
            <a:r>
              <a:rPr lang="en-US" sz="1800" dirty="0"/>
              <a:t> y)</a:t>
            </a:r>
          </a:p>
          <a:p>
            <a:pPr algn="l"/>
            <a:r>
              <a:rPr lang="en-US" sz="1800" dirty="0"/>
              <a:t>   {</a:t>
            </a:r>
          </a:p>
          <a:p>
            <a:pPr algn="l"/>
            <a:r>
              <a:rPr lang="en-US" sz="1800" dirty="0"/>
              <a:t>      a=x;</a:t>
            </a:r>
          </a:p>
          <a:p>
            <a:pPr algn="l"/>
            <a:r>
              <a:rPr lang="en-US" sz="1800" dirty="0"/>
              <a:t>      b=y;</a:t>
            </a:r>
          </a:p>
          <a:p>
            <a:pPr algn="l"/>
            <a:r>
              <a:rPr lang="en-US" sz="1800" dirty="0"/>
              <a:t>   }</a:t>
            </a:r>
          </a:p>
          <a:p>
            <a:pPr algn="l"/>
            <a:r>
              <a:rPr lang="en-US" sz="1800" dirty="0"/>
              <a:t>   void add( )</a:t>
            </a:r>
          </a:p>
          <a:p>
            <a:pPr algn="l"/>
            <a:r>
              <a:rPr lang="en-US" sz="1800" dirty="0"/>
              <a:t>   {</a:t>
            </a:r>
          </a:p>
          <a:p>
            <a:pPr algn="l"/>
            <a:r>
              <a:rPr lang="en-US" sz="1800" dirty="0"/>
              <a:t>      c=</a:t>
            </a:r>
            <a:r>
              <a:rPr lang="en-US" sz="1800" dirty="0" err="1"/>
              <a:t>a+b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 err="1"/>
              <a:t>System.out.print</a:t>
            </a:r>
            <a:r>
              <a:rPr lang="en-US" sz="1800" dirty="0"/>
              <a:t>(“Sum is  :”+c);</a:t>
            </a:r>
          </a:p>
          <a:p>
            <a:pPr algn="l"/>
            <a:r>
              <a:rPr lang="en-US" sz="1800" dirty="0"/>
              <a:t>   }</a:t>
            </a:r>
          </a:p>
          <a:p>
            <a:pPr algn="l"/>
            <a:r>
              <a:rPr lang="en-US" sz="1800" dirty="0"/>
              <a:t>}</a:t>
            </a:r>
          </a:p>
          <a:p>
            <a:pPr algn="l"/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with multiple classes</a:t>
            </a:r>
          </a:p>
        </p:txBody>
      </p:sp>
      <p:sp>
        <p:nvSpPr>
          <p:cNvPr id="5" name="Content Placeholder 1"/>
          <p:cNvSpPr txBox="1"/>
          <p:nvPr/>
        </p:nvSpPr>
        <p:spPr>
          <a:xfrm>
            <a:off x="4429124" y="1928802"/>
            <a:ext cx="4214842" cy="4075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class Addition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public static void main(String </a:t>
            </a:r>
            <a:r>
              <a:rPr kumimoji="0" lang="en-US" sz="2000" b="0" i="0" u="none" strike="noStrike" kern="1200" cap="none" spc="3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args</a:t>
            </a: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[])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 Example obj1=new Example();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   obj1.getData(25,25);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 obj1.add();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IN" sz="2000" spc="30" dirty="0">
                <a:cs typeface="Tahoma" panose="020B0604030504040204" pitchFamily="34" charset="0"/>
              </a:rPr>
              <a:t>    }</a:t>
            </a: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768" y="5214950"/>
            <a:ext cx="12827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  <a:p>
            <a:r>
              <a:rPr lang="en-US" dirty="0"/>
              <a:t>   Sum is :50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2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5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0" dur="2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5" dur="2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8" dur="2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88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8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3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00034" y="1928802"/>
            <a:ext cx="4043362" cy="4075176"/>
          </a:xfrm>
        </p:spPr>
        <p:txBody>
          <a:bodyPr>
            <a:noAutofit/>
          </a:bodyPr>
          <a:lstStyle/>
          <a:p>
            <a:pPr algn="l"/>
            <a:r>
              <a:rPr lang="en-US" sz="1800" dirty="0"/>
              <a:t>class Example</a:t>
            </a:r>
          </a:p>
          <a:p>
            <a:pPr algn="l"/>
            <a:r>
              <a:rPr lang="en-US" sz="1800" dirty="0"/>
              <a:t>{</a:t>
            </a:r>
          </a:p>
          <a:p>
            <a:pPr algn="l"/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a,b,c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void </a:t>
            </a:r>
            <a:r>
              <a:rPr lang="en-US" sz="1800" dirty="0" err="1"/>
              <a:t>getData</a:t>
            </a:r>
            <a:r>
              <a:rPr lang="en-US" sz="1800" dirty="0"/>
              <a:t>(</a:t>
            </a:r>
            <a:r>
              <a:rPr lang="en-US" sz="1800" dirty="0" err="1"/>
              <a:t>int</a:t>
            </a:r>
            <a:r>
              <a:rPr lang="en-US" sz="1800" dirty="0"/>
              <a:t> x, </a:t>
            </a:r>
            <a:r>
              <a:rPr lang="en-US" sz="1800" dirty="0" err="1"/>
              <a:t>int</a:t>
            </a:r>
            <a:r>
              <a:rPr lang="en-US" sz="1800" dirty="0"/>
              <a:t> y)</a:t>
            </a:r>
          </a:p>
          <a:p>
            <a:pPr algn="l"/>
            <a:r>
              <a:rPr lang="en-US" sz="1800" dirty="0"/>
              <a:t>   {</a:t>
            </a:r>
          </a:p>
          <a:p>
            <a:pPr algn="l"/>
            <a:r>
              <a:rPr lang="en-US" sz="1800" dirty="0"/>
              <a:t>      a=x;</a:t>
            </a:r>
          </a:p>
          <a:p>
            <a:pPr algn="l"/>
            <a:r>
              <a:rPr lang="en-US" sz="1800" dirty="0"/>
              <a:t>      b=y;</a:t>
            </a:r>
          </a:p>
          <a:p>
            <a:pPr algn="l"/>
            <a:r>
              <a:rPr lang="en-US" sz="1800" dirty="0"/>
              <a:t>   }</a:t>
            </a:r>
          </a:p>
          <a:p>
            <a:pPr algn="l"/>
            <a:r>
              <a:rPr lang="en-US" sz="1800" dirty="0"/>
              <a:t>   void add( )</a:t>
            </a:r>
          </a:p>
          <a:p>
            <a:pPr algn="l"/>
            <a:r>
              <a:rPr lang="en-US" sz="1800" dirty="0"/>
              <a:t>   {</a:t>
            </a:r>
          </a:p>
          <a:p>
            <a:pPr algn="l"/>
            <a:r>
              <a:rPr lang="en-US" sz="1800" dirty="0"/>
              <a:t>      c=</a:t>
            </a:r>
            <a:r>
              <a:rPr lang="en-US" sz="1800" dirty="0" err="1"/>
              <a:t>a+b</a:t>
            </a:r>
            <a:r>
              <a:rPr lang="en-US" sz="1800" dirty="0"/>
              <a:t>;</a:t>
            </a:r>
          </a:p>
          <a:p>
            <a:pPr algn="l"/>
            <a:r>
              <a:rPr lang="en-US" sz="1800" dirty="0"/>
              <a:t>      </a:t>
            </a:r>
            <a:r>
              <a:rPr lang="en-US" sz="1800" dirty="0" err="1"/>
              <a:t>System.out.println</a:t>
            </a:r>
            <a:r>
              <a:rPr lang="en-US" sz="1800" dirty="0"/>
              <a:t>(“Sum is  :”+c);</a:t>
            </a:r>
          </a:p>
          <a:p>
            <a:pPr algn="l"/>
            <a:r>
              <a:rPr lang="en-US" sz="1800" dirty="0"/>
              <a:t>   }</a:t>
            </a:r>
          </a:p>
          <a:p>
            <a:pPr algn="l"/>
            <a:r>
              <a:rPr lang="en-US" sz="1800" dirty="0"/>
              <a:t>}</a:t>
            </a:r>
          </a:p>
          <a:p>
            <a:pPr algn="l"/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with multiple classes</a:t>
            </a:r>
          </a:p>
        </p:txBody>
      </p:sp>
      <p:sp>
        <p:nvSpPr>
          <p:cNvPr id="5" name="Content Placeholder 1"/>
          <p:cNvSpPr txBox="1"/>
          <p:nvPr/>
        </p:nvSpPr>
        <p:spPr>
          <a:xfrm>
            <a:off x="4429124" y="1928802"/>
            <a:ext cx="4214842" cy="4075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class Addition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public static void main(String </a:t>
            </a:r>
            <a:r>
              <a:rPr kumimoji="0" lang="en-US" sz="2000" b="0" i="0" u="none" strike="noStrike" kern="1200" cap="none" spc="3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args</a:t>
            </a: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[])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 Example obj1=new Example();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   obj1.getData(25,25);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 obj1.add();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IN" sz="2000" spc="30" dirty="0">
                <a:cs typeface="Tahoma" panose="020B0604030504040204" pitchFamily="34" charset="0"/>
              </a:rPr>
              <a:t>      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kumimoji="0" lang="en-IN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    </a:t>
            </a:r>
            <a:r>
              <a:rPr lang="en-US" sz="2000" spc="30" dirty="0">
                <a:cs typeface="Tahoma" panose="020B0604030504040204" pitchFamily="34" charset="0"/>
              </a:rPr>
              <a:t>Example obj2=new Example();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    obj2.getData(5,2);</a:t>
            </a:r>
          </a:p>
          <a:p>
            <a:pPr lvl="0">
              <a:spcBef>
                <a:spcPts val="600"/>
              </a:spcBef>
              <a:buClr>
                <a:schemeClr val="accent1"/>
              </a:buClr>
              <a:defRPr/>
            </a:pPr>
            <a:r>
              <a:rPr lang="en-US" sz="2000" spc="30" dirty="0">
                <a:cs typeface="Tahoma" panose="020B0604030504040204" pitchFamily="34" charset="0"/>
              </a:rPr>
              <a:t>      obj2.add();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IN" sz="2000" spc="30" dirty="0">
                <a:cs typeface="Tahoma" panose="020B0604030504040204" pitchFamily="34" charset="0"/>
              </a:rPr>
              <a:t>    }</a:t>
            </a: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endParaRPr kumimoji="0" lang="en-US" sz="2000" b="0" i="0" u="none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768" y="5214950"/>
            <a:ext cx="12827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  <a:p>
            <a:r>
              <a:rPr lang="en-US" dirty="0"/>
              <a:t>   Sum is :50</a:t>
            </a:r>
          </a:p>
          <a:p>
            <a:r>
              <a:rPr lang="en-IN" dirty="0"/>
              <a:t>    </a:t>
            </a:r>
            <a:r>
              <a:rPr lang="en-US" dirty="0"/>
              <a:t>Sum is :7</a:t>
            </a:r>
          </a:p>
          <a:p>
            <a:r>
              <a:rPr lang="en-IN" dirty="0"/>
              <a:t>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3200" dirty="0"/>
              <a:t>Lecture #11: Array in Java-Introduction</a:t>
            </a:r>
          </a:p>
          <a:p>
            <a:pPr marL="0" indent="0" algn="ctr">
              <a:buNone/>
            </a:pPr>
            <a:endParaRPr lang="en-IN" sz="3200" dirty="0"/>
          </a:p>
          <a:p>
            <a:pPr marL="0" indent="0" algn="ctr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975360"/>
            <a:ext cx="6120680" cy="701040"/>
          </a:xfrm>
        </p:spPr>
        <p:txBody>
          <a:bodyPr>
            <a:noAutofit/>
          </a:bodyPr>
          <a:lstStyle/>
          <a:p>
            <a:r>
              <a:rPr lang="en-IN" sz="2400" dirty="0"/>
              <a:t>Object oriented programming</a:t>
            </a:r>
            <a:endParaRPr lang="en-IN" sz="2400" b="1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0" y="2071678"/>
            <a:ext cx="3929058" cy="4075176"/>
          </a:xfrm>
        </p:spPr>
        <p:txBody>
          <a:bodyPr/>
          <a:lstStyle/>
          <a:p>
            <a:pPr algn="l"/>
            <a:r>
              <a:rPr lang="en-US" dirty="0"/>
              <a:t>Consider :</a:t>
            </a:r>
          </a:p>
          <a:p>
            <a:pPr algn="l"/>
            <a:r>
              <a:rPr lang="en-US" dirty="0"/>
              <a:t> 	</a:t>
            </a:r>
            <a:r>
              <a:rPr lang="en-US" dirty="0" err="1"/>
              <a:t>int</a:t>
            </a:r>
            <a:r>
              <a:rPr lang="en-US" dirty="0"/>
              <a:t> a;</a:t>
            </a:r>
          </a:p>
          <a:p>
            <a:pPr algn="l"/>
            <a:r>
              <a:rPr lang="en-US" dirty="0"/>
              <a:t> 	a=10;</a:t>
            </a:r>
          </a:p>
          <a:p>
            <a:pPr algn="l"/>
            <a:r>
              <a:rPr lang="en-US" dirty="0"/>
              <a:t> 	a=20;</a:t>
            </a:r>
          </a:p>
          <a:p>
            <a:pPr algn="l"/>
            <a:r>
              <a:rPr lang="en-US" dirty="0"/>
              <a:t>	</a:t>
            </a:r>
            <a:r>
              <a:rPr lang="en-US" dirty="0" err="1"/>
              <a:t>System.out.print</a:t>
            </a:r>
            <a:r>
              <a:rPr lang="en-US" dirty="0"/>
              <a:t>(“a= “+a);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Array?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1538" y="4572008"/>
            <a:ext cx="8963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  <a:p>
            <a:r>
              <a:rPr lang="en-US" dirty="0"/>
              <a:t>   a= 20</a:t>
            </a:r>
            <a:r>
              <a:rPr lang="en-IN" dirty="0"/>
              <a:t>    </a:t>
            </a:r>
            <a:endParaRPr lang="en-US" dirty="0"/>
          </a:p>
        </p:txBody>
      </p:sp>
      <p:sp>
        <p:nvSpPr>
          <p:cNvPr id="6" name="Content Placeholder 1"/>
          <p:cNvSpPr txBox="1"/>
          <p:nvPr/>
        </p:nvSpPr>
        <p:spPr>
          <a:xfrm>
            <a:off x="3929058" y="2071678"/>
            <a:ext cx="3929058" cy="4075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Consider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	</a:t>
            </a:r>
            <a:r>
              <a:rPr kumimoji="0" lang="en-US" sz="2000" b="0" i="0" u="none" strike="noStrike" kern="1200" cap="none" spc="3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int</a:t>
            </a: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	a=10;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	</a:t>
            </a:r>
            <a:r>
              <a:rPr kumimoji="0" lang="en-US" sz="2000" b="0" i="0" u="none" strike="noStrike" kern="1200" cap="none" spc="3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System.out.print</a:t>
            </a: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(“a= “+a);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	b=20;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	</a:t>
            </a:r>
            <a:r>
              <a:rPr kumimoji="0" lang="en-US" sz="2000" b="0" i="0" u="none" strike="noStrike" kern="1200" cap="none" spc="3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System.out.print</a:t>
            </a: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(“b= “+b);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2066" y="4500570"/>
            <a:ext cx="89639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  <a:p>
            <a:r>
              <a:rPr lang="en-US" dirty="0"/>
              <a:t>   a= 10</a:t>
            </a:r>
          </a:p>
          <a:p>
            <a:r>
              <a:rPr lang="en-US" dirty="0"/>
              <a:t>   b=20</a:t>
            </a:r>
            <a:r>
              <a:rPr lang="en-IN" dirty="0"/>
              <a:t>  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034" y="5715016"/>
            <a:ext cx="426642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Variable</a:t>
            </a:r>
            <a:r>
              <a:rPr lang="en-US" dirty="0">
                <a:solidFill>
                  <a:schemeClr val="bg1"/>
                </a:solidFill>
              </a:rPr>
              <a:t> will hold only </a:t>
            </a:r>
            <a:r>
              <a:rPr lang="en-US" b="1" dirty="0">
                <a:solidFill>
                  <a:schemeClr val="bg1"/>
                </a:solidFill>
              </a:rPr>
              <a:t>one value </a:t>
            </a:r>
            <a:r>
              <a:rPr lang="en-US" dirty="0">
                <a:solidFill>
                  <a:schemeClr val="bg1"/>
                </a:solidFill>
              </a:rPr>
              <a:t>at a time</a:t>
            </a:r>
          </a:p>
        </p:txBody>
      </p:sp>
      <p:sp>
        <p:nvSpPr>
          <p:cNvPr id="9" name="Cloud Callout 8"/>
          <p:cNvSpPr/>
          <p:nvPr/>
        </p:nvSpPr>
        <p:spPr>
          <a:xfrm rot="901702">
            <a:off x="6652648" y="1325405"/>
            <a:ext cx="2500298" cy="185453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 is used to hold </a:t>
            </a:r>
            <a:r>
              <a:rPr lang="en-US" b="1" dirty="0"/>
              <a:t>more than one value</a:t>
            </a:r>
            <a:r>
              <a:rPr lang="en-US" dirty="0"/>
              <a:t> with </a:t>
            </a:r>
            <a:r>
              <a:rPr lang="en-US" b="1" dirty="0"/>
              <a:t>same variable name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b="1" dirty="0"/>
              <a:t>Java array</a:t>
            </a:r>
            <a:r>
              <a:rPr lang="en-US" dirty="0"/>
              <a:t> is an object which contains elements of a similar data type.</a:t>
            </a:r>
          </a:p>
          <a:p>
            <a:pPr algn="l"/>
            <a:r>
              <a:rPr lang="en-US" dirty="0"/>
              <a:t>The elements of an array are stored in a contiguous memory location.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3 Steps: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Declaration of array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Instantiate the array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Initialization of array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28596" y="1857364"/>
            <a:ext cx="8229600" cy="4075176"/>
          </a:xfrm>
        </p:spPr>
        <p:txBody>
          <a:bodyPr/>
          <a:lstStyle/>
          <a:p>
            <a:pPr algn="l"/>
            <a:r>
              <a:rPr lang="en-US" u="sng" dirty="0"/>
              <a:t>Declaration of Array:</a:t>
            </a:r>
          </a:p>
          <a:p>
            <a:pPr algn="l"/>
            <a:r>
              <a:rPr lang="en-US" dirty="0"/>
              <a:t>     Specifying Array name and </a:t>
            </a:r>
            <a:r>
              <a:rPr lang="en-US" dirty="0" err="1"/>
              <a:t>datatype</a:t>
            </a:r>
            <a:endParaRPr lang="en-US" dirty="0"/>
          </a:p>
          <a:p>
            <a:pPr algn="l"/>
            <a:r>
              <a:rPr lang="en-US" dirty="0"/>
              <a:t>     2 forms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214546" y="3000372"/>
            <a:ext cx="214314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Syntax(Form-1):</a:t>
            </a:r>
          </a:p>
          <a:p>
            <a:r>
              <a:rPr lang="en-IN" dirty="0">
                <a:solidFill>
                  <a:schemeClr val="bg1"/>
                </a:solidFill>
              </a:rPr>
              <a:t>   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 ];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5572132" y="3000372"/>
            <a:ext cx="214314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Syntax(Form-2):</a:t>
            </a:r>
          </a:p>
          <a:p>
            <a:r>
              <a:rPr lang="en-IN" dirty="0">
                <a:solidFill>
                  <a:schemeClr val="bg1"/>
                </a:solidFill>
              </a:rPr>
              <a:t>    type[ ]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5572132" y="3929066"/>
            <a:ext cx="214314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Example(Form-2):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 ]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2214546" y="3929066"/>
            <a:ext cx="214314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Example(Form-1):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[ ];</a:t>
            </a:r>
          </a:p>
        </p:txBody>
      </p:sp>
      <p:sp>
        <p:nvSpPr>
          <p:cNvPr id="9" name="Oval 8"/>
          <p:cNvSpPr/>
          <p:nvPr/>
        </p:nvSpPr>
        <p:spPr>
          <a:xfrm>
            <a:off x="3500430" y="5072074"/>
            <a:ext cx="2857520" cy="642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Mention the size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3643306" y="4500570"/>
            <a:ext cx="642942" cy="6429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5643570" y="4572008"/>
            <a:ext cx="642942" cy="50006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u="sng" dirty="0"/>
              <a:t>Instantiate the Array:</a:t>
            </a:r>
          </a:p>
          <a:p>
            <a:pPr algn="l"/>
            <a:r>
              <a:rPr lang="en-US" dirty="0"/>
              <a:t>     Allocating the memory to the array</a:t>
            </a:r>
          </a:p>
          <a:p>
            <a:pPr algn="l"/>
            <a:r>
              <a:rPr lang="en-US" dirty="0"/>
              <a:t>     uses “new” operator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u="sng" dirty="0"/>
              <a:t>Combining Declaration &amp; Instantiate the Array:</a:t>
            </a:r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857356" y="3357562"/>
            <a:ext cx="2928958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= new type[ size];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6000760" y="2500306"/>
            <a:ext cx="214314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[ ];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6000760" y="3357562"/>
            <a:ext cx="2286016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=new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[5 ];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5786446" y="5143512"/>
            <a:ext cx="285752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[ ]=new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[5 ];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1428728" y="5143512"/>
            <a:ext cx="3643338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 ]= new type[ size];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Memory Allocation: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1571604" y="2571744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roll_no</a:t>
            </a:r>
            <a:r>
              <a:rPr lang="en-IN" dirty="0"/>
              <a:t>[ ];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29322" y="221455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roll_no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0760" y="2571744"/>
            <a:ext cx="85725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>
            <a:off x="6964379" y="2393943"/>
            <a:ext cx="1588" cy="92869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29520" y="2714620"/>
            <a:ext cx="15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Points Nothing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28728" y="3786190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roll_no</a:t>
            </a:r>
            <a:r>
              <a:rPr lang="en-IN" dirty="0"/>
              <a:t>=new </a:t>
            </a:r>
            <a:r>
              <a:rPr lang="en-IN" dirty="0" err="1"/>
              <a:t>int</a:t>
            </a:r>
            <a:r>
              <a:rPr lang="en-IN" dirty="0"/>
              <a:t>[5 ];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00760" y="4000504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14" name="Rectangle 13"/>
          <p:cNvSpPr/>
          <p:nvPr/>
        </p:nvSpPr>
        <p:spPr>
          <a:xfrm>
            <a:off x="6000760" y="4429132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15" name="Rectangle 14"/>
          <p:cNvSpPr/>
          <p:nvPr/>
        </p:nvSpPr>
        <p:spPr>
          <a:xfrm>
            <a:off x="6000760" y="4857760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16" name="Rectangle 15"/>
          <p:cNvSpPr/>
          <p:nvPr/>
        </p:nvSpPr>
        <p:spPr>
          <a:xfrm>
            <a:off x="6000760" y="5286388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17" name="Rectangle 16"/>
          <p:cNvSpPr/>
          <p:nvPr/>
        </p:nvSpPr>
        <p:spPr>
          <a:xfrm>
            <a:off x="6000760" y="5715016"/>
            <a:ext cx="85725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19" name="TextBox 18"/>
          <p:cNvSpPr txBox="1"/>
          <p:nvPr/>
        </p:nvSpPr>
        <p:spPr>
          <a:xfrm>
            <a:off x="714348" y="4572008"/>
            <a:ext cx="3369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Array in Java is index-based, </a:t>
            </a:r>
          </a:p>
          <a:p>
            <a:r>
              <a:rPr lang="en-US" dirty="0"/>
              <a:t>the first element of the array is</a:t>
            </a:r>
          </a:p>
          <a:p>
            <a:r>
              <a:rPr lang="en-US" dirty="0"/>
              <a:t> stored at the 0</a:t>
            </a:r>
            <a:r>
              <a:rPr lang="en-US" baseline="30000" dirty="0"/>
              <a:t>th</a:t>
            </a:r>
            <a:r>
              <a:rPr lang="en-US" dirty="0"/>
              <a:t> index,</a:t>
            </a:r>
          </a:p>
          <a:p>
            <a:r>
              <a:rPr lang="en-US" dirty="0"/>
              <a:t> 2nd element is stored on 1st index </a:t>
            </a:r>
          </a:p>
          <a:p>
            <a:r>
              <a:rPr lang="en-US" dirty="0"/>
              <a:t>and so on.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86314" y="400050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 err="1"/>
              <a:t>roll_no</a:t>
            </a:r>
            <a:r>
              <a:rPr lang="en-IN" dirty="0"/>
              <a:t>[ 0]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86315" y="4416990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 err="1"/>
              <a:t>roll_no</a:t>
            </a:r>
            <a:r>
              <a:rPr lang="en-IN" dirty="0"/>
              <a:t>[ 1]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03694" y="4845618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 err="1"/>
              <a:t>roll_no</a:t>
            </a:r>
            <a:r>
              <a:rPr lang="en-IN" dirty="0"/>
              <a:t>[ 2]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86315" y="527424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 err="1"/>
              <a:t>roll_no</a:t>
            </a:r>
            <a:r>
              <a:rPr lang="en-IN" dirty="0"/>
              <a:t>[ 3]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86318" y="570287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dirty="0" err="1"/>
              <a:t>roll_no</a:t>
            </a:r>
            <a:r>
              <a:rPr lang="en-IN" dirty="0"/>
              <a:t>[ 4]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60" y="3429000"/>
            <a:ext cx="857256" cy="357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00760" y="307181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roll_no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2"/>
            <a:endCxn id="13" idx="0"/>
          </p:cNvCxnSpPr>
          <p:nvPr/>
        </p:nvCxnSpPr>
        <p:spPr>
          <a:xfrm rot="5400000">
            <a:off x="6322231" y="3893347"/>
            <a:ext cx="21431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/>
            <a:r>
              <a:rPr lang="en-US" u="sng" dirty="0"/>
              <a:t>Initialization of Array:</a:t>
            </a:r>
          </a:p>
          <a:p>
            <a:pPr algn="l"/>
            <a:r>
              <a:rPr lang="en-US" dirty="0"/>
              <a:t>     Assigning values to the Array.</a:t>
            </a:r>
          </a:p>
          <a:p>
            <a:pPr algn="l"/>
            <a:r>
              <a:rPr lang="en-IN" dirty="0"/>
              <a:t>  1. </a:t>
            </a:r>
            <a:r>
              <a:rPr lang="en-IN" b="1" dirty="0"/>
              <a:t>Compile-time:</a:t>
            </a:r>
            <a:endParaRPr lang="en-US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Assigning individual array elements: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Combining declaration and initialization:</a:t>
            </a:r>
          </a:p>
          <a:p>
            <a:pPr algn="l"/>
            <a:r>
              <a:rPr lang="en-US" dirty="0"/>
              <a:t>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1357290" y="3786190"/>
            <a:ext cx="2928958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[index]= value;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6000760" y="2000240"/>
            <a:ext cx="285752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[ ]=new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[5 ];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4929190" y="3786190"/>
            <a:ext cx="2928958" cy="857256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[0]= 10;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[1]= 20;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1214414" y="5072074"/>
            <a:ext cx="357190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Syntax:</a:t>
            </a:r>
          </a:p>
          <a:p>
            <a:r>
              <a:rPr lang="en-IN" dirty="0">
                <a:solidFill>
                  <a:schemeClr val="bg1"/>
                </a:solidFill>
              </a:rPr>
              <a:t>  type </a:t>
            </a:r>
            <a:r>
              <a:rPr lang="en-IN" dirty="0" err="1">
                <a:solidFill>
                  <a:schemeClr val="bg1"/>
                </a:solidFill>
              </a:rPr>
              <a:t>array_name</a:t>
            </a:r>
            <a:r>
              <a:rPr lang="en-IN" dirty="0">
                <a:solidFill>
                  <a:schemeClr val="bg1"/>
                </a:solidFill>
              </a:rPr>
              <a:t>[ ]= {list of values};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5000628" y="5072074"/>
            <a:ext cx="3571900" cy="71438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dirty="0">
                <a:solidFill>
                  <a:schemeClr val="bg1"/>
                </a:solidFill>
              </a:rPr>
              <a:t>Example:</a:t>
            </a:r>
          </a:p>
          <a:p>
            <a:r>
              <a:rPr lang="en-IN" dirty="0">
                <a:solidFill>
                  <a:schemeClr val="bg1"/>
                </a:solidFill>
              </a:rPr>
              <a:t>  </a:t>
            </a:r>
            <a:r>
              <a:rPr lang="en-IN" dirty="0" err="1">
                <a:solidFill>
                  <a:schemeClr val="bg1"/>
                </a:solidFill>
              </a:rPr>
              <a:t>int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roll_no</a:t>
            </a:r>
            <a:r>
              <a:rPr lang="en-IN" dirty="0">
                <a:solidFill>
                  <a:schemeClr val="bg1"/>
                </a:solidFill>
              </a:rPr>
              <a:t> [ ]= {10,20,54,66,12};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5786" y="5857892"/>
            <a:ext cx="793198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dirty="0"/>
              <a:t>In this case required memory will be automatically created, no need of “new” 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0" y="1857364"/>
            <a:ext cx="7500958" cy="85725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u="sng" dirty="0"/>
              <a:t>Initialization of Array: </a:t>
            </a:r>
          </a:p>
          <a:p>
            <a:pPr algn="l"/>
            <a:r>
              <a:rPr lang="en-US" dirty="0"/>
              <a:t>  Reading values from user-  </a:t>
            </a:r>
            <a:r>
              <a:rPr lang="en-US" b="1" dirty="0"/>
              <a:t>Run-time</a:t>
            </a:r>
            <a:endParaRPr lang="en-US" dirty="0"/>
          </a:p>
          <a:p>
            <a:pPr algn="l"/>
            <a:r>
              <a:rPr lang="en-US" dirty="0"/>
              <a:t>   uses </a:t>
            </a:r>
            <a:r>
              <a:rPr lang="en-US" b="1" dirty="0"/>
              <a:t>S</a:t>
            </a:r>
            <a:r>
              <a:rPr lang="en-US" dirty="0"/>
              <a:t>canner class (import </a:t>
            </a:r>
            <a:r>
              <a:rPr lang="en-US" dirty="0" err="1"/>
              <a:t>java.util</a:t>
            </a:r>
            <a:r>
              <a:rPr lang="en-US" dirty="0"/>
              <a:t>.*)</a:t>
            </a: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7" name="Content Placeholder 1"/>
          <p:cNvSpPr txBox="1"/>
          <p:nvPr/>
        </p:nvSpPr>
        <p:spPr>
          <a:xfrm>
            <a:off x="357158" y="3143248"/>
            <a:ext cx="1928826" cy="12653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</a:t>
            </a: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 a;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Scanner 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a=s. </a:t>
            </a:r>
            <a:r>
              <a:rPr lang="en-US" sz="2000" spc="30" dirty="0" err="1">
                <a:cs typeface="Tahoma" panose="020B0604030504040204" pitchFamily="34" charset="0"/>
              </a:rPr>
              <a:t>nextInt</a:t>
            </a:r>
            <a:r>
              <a:rPr lang="en-US" sz="2000" spc="30" dirty="0">
                <a:cs typeface="Tahoma" panose="020B0604030504040204" pitchFamily="34" charset="0"/>
              </a:rPr>
              <a:t>( );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Content Placeholder 1"/>
          <p:cNvSpPr txBox="1"/>
          <p:nvPr/>
        </p:nvSpPr>
        <p:spPr>
          <a:xfrm>
            <a:off x="3071802" y="3214686"/>
            <a:ext cx="1928826" cy="207170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 a[]=new </a:t>
            </a: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[5];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Scanner 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for(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=0;i&lt;5;i++)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  a[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]=s. </a:t>
            </a:r>
            <a:r>
              <a:rPr lang="en-US" sz="2000" spc="30" dirty="0" err="1">
                <a:cs typeface="Tahoma" panose="020B0604030504040204" pitchFamily="34" charset="0"/>
              </a:rPr>
              <a:t>nextInt</a:t>
            </a:r>
            <a:r>
              <a:rPr lang="en-US" sz="2000" spc="30" dirty="0">
                <a:cs typeface="Tahoma" panose="020B0604030504040204" pitchFamily="34" charset="0"/>
              </a:rPr>
              <a:t>(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}</a:t>
            </a:r>
          </a:p>
        </p:txBody>
      </p:sp>
      <p:sp>
        <p:nvSpPr>
          <p:cNvPr id="9" name="Content Placeholder 1"/>
          <p:cNvSpPr txBox="1"/>
          <p:nvPr/>
        </p:nvSpPr>
        <p:spPr>
          <a:xfrm>
            <a:off x="3071802" y="2714620"/>
            <a:ext cx="2643206" cy="4286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strike="noStrike" kern="1200" cap="none" spc="3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To read array values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10" name="Content Placeholder 1"/>
          <p:cNvSpPr txBox="1"/>
          <p:nvPr/>
        </p:nvSpPr>
        <p:spPr>
          <a:xfrm>
            <a:off x="142844" y="2643182"/>
            <a:ext cx="2643206" cy="4286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strike="noStrike" kern="1200" cap="none" spc="3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To read a variable value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Content Placeholder 1"/>
          <p:cNvSpPr txBox="1"/>
          <p:nvPr/>
        </p:nvSpPr>
        <p:spPr>
          <a:xfrm>
            <a:off x="5857884" y="3143248"/>
            <a:ext cx="2643206" cy="428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Using for or </a:t>
            </a:r>
            <a:r>
              <a:rPr kumimoji="0" lang="en-US" sz="2000" b="0" i="0" strike="noStrike" kern="1200" cap="none" spc="3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foreach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13" name="Content Placeholder 1"/>
          <p:cNvSpPr txBox="1"/>
          <p:nvPr/>
        </p:nvSpPr>
        <p:spPr>
          <a:xfrm>
            <a:off x="5857884" y="2714620"/>
            <a:ext cx="2643206" cy="4286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strike="noStrike" kern="1200" cap="none" spc="3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 To print array values</a:t>
            </a:r>
            <a:endParaRPr kumimoji="0" lang="en-US" sz="2000" b="0" i="0" strike="noStrike" kern="1200" cap="none" spc="3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Tahoma" panose="020B0604030504040204" pitchFamily="34" charset="0"/>
            </a:endParaRPr>
          </a:p>
        </p:txBody>
      </p:sp>
      <p:sp>
        <p:nvSpPr>
          <p:cNvPr id="14" name="Content Placeholder 1"/>
          <p:cNvSpPr txBox="1"/>
          <p:nvPr/>
        </p:nvSpPr>
        <p:spPr>
          <a:xfrm>
            <a:off x="6000760" y="3500438"/>
            <a:ext cx="2643206" cy="15716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for(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=0;i&lt;5;i++)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</a:t>
            </a:r>
            <a:r>
              <a:rPr lang="en-US" sz="2000" spc="30" dirty="0" err="1">
                <a:cs typeface="Tahoma" panose="020B0604030504040204" pitchFamily="34" charset="0"/>
              </a:rPr>
              <a:t>System.out.println</a:t>
            </a:r>
            <a:r>
              <a:rPr lang="en-US" sz="2000" spc="30" dirty="0">
                <a:cs typeface="Tahoma" panose="020B0604030504040204" pitchFamily="34" charset="0"/>
              </a:rPr>
              <a:t>(a[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}</a:t>
            </a:r>
          </a:p>
        </p:txBody>
      </p:sp>
      <p:sp>
        <p:nvSpPr>
          <p:cNvPr id="15" name="Content Placeholder 1"/>
          <p:cNvSpPr txBox="1"/>
          <p:nvPr/>
        </p:nvSpPr>
        <p:spPr>
          <a:xfrm>
            <a:off x="6000760" y="5143512"/>
            <a:ext cx="2643206" cy="15716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for(</a:t>
            </a:r>
            <a:r>
              <a:rPr lang="en-US" sz="2000" spc="30" dirty="0" err="1">
                <a:cs typeface="Tahoma" panose="020B0604030504040204" pitchFamily="34" charset="0"/>
              </a:rPr>
              <a:t>int</a:t>
            </a:r>
            <a:r>
              <a:rPr lang="en-US" sz="2000" spc="30" dirty="0">
                <a:cs typeface="Tahoma" panose="020B0604030504040204" pitchFamily="34" charset="0"/>
              </a:rPr>
              <a:t> 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 : 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lang="en-US" sz="2000" spc="30" dirty="0">
                <a:cs typeface="Tahoma" panose="020B0604030504040204" pitchFamily="34" charset="0"/>
              </a:rPr>
              <a:t> </a:t>
            </a:r>
            <a:r>
              <a:rPr lang="en-US" sz="2000" spc="30" dirty="0" err="1">
                <a:cs typeface="Tahoma" panose="020B0604030504040204" pitchFamily="34" charset="0"/>
              </a:rPr>
              <a:t>System.out.println</a:t>
            </a:r>
            <a:r>
              <a:rPr lang="en-US" sz="2000" spc="30" dirty="0">
                <a:cs typeface="Tahoma" panose="020B0604030504040204" pitchFamily="34" charset="0"/>
              </a:rPr>
              <a:t>( </a:t>
            </a:r>
            <a:r>
              <a:rPr lang="en-US" sz="2000" spc="30" dirty="0" err="1">
                <a:cs typeface="Tahoma" panose="020B0604030504040204" pitchFamily="34" charset="0"/>
              </a:rPr>
              <a:t>i</a:t>
            </a:r>
            <a:r>
              <a:rPr lang="en-US" sz="2000" spc="30" dirty="0">
                <a:cs typeface="Tahoma" panose="020B0604030504040204" pitchFamily="34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defRPr/>
            </a:pPr>
            <a:r>
              <a:rPr kumimoji="0" lang="en-US" sz="2000" b="0" i="0" strike="noStrike" kern="1200" cap="none" spc="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Tahoma" panose="020B0604030504040204" pitchFamily="34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>
            <a:fillRect/>
          </a:stretch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20806</Words>
  <Application>Microsoft Office PowerPoint</Application>
  <PresentationFormat>On-screen Show (4:3)</PresentationFormat>
  <Paragraphs>4398</Paragraphs>
  <Slides>327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327</vt:i4>
      </vt:variant>
    </vt:vector>
  </HeadingPairs>
  <TitlesOfParts>
    <vt:vector size="337" baseType="lpstr">
      <vt:lpstr>Arial Unicode MS</vt:lpstr>
      <vt:lpstr>Arial</vt:lpstr>
      <vt:lpstr>Calibri</vt:lpstr>
      <vt:lpstr>Century Gothic</vt:lpstr>
      <vt:lpstr>Courier New</vt:lpstr>
      <vt:lpstr>Garamond</vt:lpstr>
      <vt:lpstr>Wingdings</vt:lpstr>
      <vt:lpstr>Wingdings 2</vt:lpstr>
      <vt:lpstr>BlackTie</vt:lpstr>
      <vt:lpstr>Bitmap Image</vt:lpstr>
      <vt:lpstr>Object oriented programming</vt:lpstr>
      <vt:lpstr>Java is _____</vt:lpstr>
      <vt:lpstr>Java is used</vt:lpstr>
      <vt:lpstr>Companies that use java</vt:lpstr>
      <vt:lpstr>Java history</vt:lpstr>
      <vt:lpstr>Installation</vt:lpstr>
      <vt:lpstr>Installation</vt:lpstr>
      <vt:lpstr>PowerPoint Presentation</vt:lpstr>
      <vt:lpstr>installation</vt:lpstr>
      <vt:lpstr>installation</vt:lpstr>
      <vt:lpstr>Object oriented programming</vt:lpstr>
      <vt:lpstr>Programming Languages</vt:lpstr>
      <vt:lpstr>Procedure oriented programming (POP)</vt:lpstr>
      <vt:lpstr>Procedure oriented programming (POP)</vt:lpstr>
      <vt:lpstr>Object oriented programming (oOP)</vt:lpstr>
      <vt:lpstr>Object oriented programming (oOP)</vt:lpstr>
      <vt:lpstr>POP vs OOP</vt:lpstr>
      <vt:lpstr>C vs java</vt:lpstr>
      <vt:lpstr>Object oriented programming</vt:lpstr>
      <vt:lpstr>Characteristics of OOP</vt:lpstr>
      <vt:lpstr>Class &amp; Object</vt:lpstr>
      <vt:lpstr>Data abstraction</vt:lpstr>
      <vt:lpstr>abstraction</vt:lpstr>
      <vt:lpstr>Encapsulation</vt:lpstr>
      <vt:lpstr>encapsulation</vt:lpstr>
      <vt:lpstr>Inheritance</vt:lpstr>
      <vt:lpstr>PowerPoint Presentation</vt:lpstr>
      <vt:lpstr>Polymorphism</vt:lpstr>
      <vt:lpstr>PowerPoint Presentation</vt:lpstr>
      <vt:lpstr>PowerPoint Presentation</vt:lpstr>
      <vt:lpstr>Dynamic Binding</vt:lpstr>
      <vt:lpstr>Message Passing</vt:lpstr>
      <vt:lpstr>Features of java</vt:lpstr>
      <vt:lpstr>JAVA BUZZWORDS</vt:lpstr>
      <vt:lpstr>Object oriented programming</vt:lpstr>
      <vt:lpstr>Java virtual machine (JVM)</vt:lpstr>
      <vt:lpstr>Simple java program</vt:lpstr>
      <vt:lpstr>Compiling and executing</vt:lpstr>
      <vt:lpstr>Object oriented programming</vt:lpstr>
      <vt:lpstr>Simple java program</vt:lpstr>
      <vt:lpstr>Compiling and executing</vt:lpstr>
      <vt:lpstr>Object oriented programming</vt:lpstr>
      <vt:lpstr>Structure of java program</vt:lpstr>
      <vt:lpstr>Documentation section</vt:lpstr>
      <vt:lpstr>Package statement</vt:lpstr>
      <vt:lpstr>Import statements</vt:lpstr>
      <vt:lpstr>Interface statements</vt:lpstr>
      <vt:lpstr>Class definitions</vt:lpstr>
      <vt:lpstr>Object oriented programming</vt:lpstr>
      <vt:lpstr>variable</vt:lpstr>
      <vt:lpstr>variable</vt:lpstr>
      <vt:lpstr>Datatypes in java</vt:lpstr>
      <vt:lpstr>integer</vt:lpstr>
      <vt:lpstr>Floating Point</vt:lpstr>
      <vt:lpstr>Character</vt:lpstr>
      <vt:lpstr>Boolean</vt:lpstr>
      <vt:lpstr>Object declaration</vt:lpstr>
      <vt:lpstr>Example program</vt:lpstr>
      <vt:lpstr>Basic Program Development</vt:lpstr>
      <vt:lpstr>   </vt:lpstr>
      <vt:lpstr>PowerPoint Presentation</vt:lpstr>
      <vt:lpstr>Creating, compiling and  running java programs</vt:lpstr>
      <vt:lpstr>PowerPoint Presentation</vt:lpstr>
      <vt:lpstr>Java keywords</vt:lpstr>
      <vt:lpstr>Operator evaluation</vt:lpstr>
      <vt:lpstr>Example:</vt:lpstr>
      <vt:lpstr>Object oriented programming</vt:lpstr>
      <vt:lpstr>Control Statements</vt:lpstr>
      <vt:lpstr>selection Statements (if)</vt:lpstr>
      <vt:lpstr>selection Statements (if)</vt:lpstr>
      <vt:lpstr>selection Statements (if)</vt:lpstr>
      <vt:lpstr>selection Statements (if)</vt:lpstr>
      <vt:lpstr>selection Statements (switch)</vt:lpstr>
      <vt:lpstr>Object oriented programming</vt:lpstr>
      <vt:lpstr>Control Statements</vt:lpstr>
      <vt:lpstr>Iterative Statements (while)</vt:lpstr>
      <vt:lpstr>Iterative Statements (do-while)</vt:lpstr>
      <vt:lpstr>Iterative Statements (for)</vt:lpstr>
      <vt:lpstr>Transfer Statements (break)</vt:lpstr>
      <vt:lpstr>Transfer Statements (continue)</vt:lpstr>
      <vt:lpstr>Object oriented programming</vt:lpstr>
      <vt:lpstr>Class definitions</vt:lpstr>
      <vt:lpstr>class</vt:lpstr>
      <vt:lpstr>class</vt:lpstr>
      <vt:lpstr>class</vt:lpstr>
      <vt:lpstr>Class- Example</vt:lpstr>
      <vt:lpstr>object</vt:lpstr>
      <vt:lpstr>Object</vt:lpstr>
      <vt:lpstr>object</vt:lpstr>
      <vt:lpstr>Program with multiple classes</vt:lpstr>
      <vt:lpstr>Program with multiple classes</vt:lpstr>
      <vt:lpstr>Object oriented programming</vt:lpstr>
      <vt:lpstr>Why Array?</vt:lpstr>
      <vt:lpstr>Array</vt:lpstr>
      <vt:lpstr>Array</vt:lpstr>
      <vt:lpstr>Array</vt:lpstr>
      <vt:lpstr>Array</vt:lpstr>
      <vt:lpstr>Array</vt:lpstr>
      <vt:lpstr>Array</vt:lpstr>
      <vt:lpstr>Object oriented programming</vt:lpstr>
      <vt:lpstr>Types of array</vt:lpstr>
      <vt:lpstr>One-Dimensional Array</vt:lpstr>
      <vt:lpstr>Two-Dimensional Array</vt:lpstr>
      <vt:lpstr>Two-Dimensional Array</vt:lpstr>
      <vt:lpstr>Two-Dimensional Array</vt:lpstr>
      <vt:lpstr>Two-Dimensional Array</vt:lpstr>
      <vt:lpstr>Two-dimensional array</vt:lpstr>
      <vt:lpstr>Object oriented programming</vt:lpstr>
      <vt:lpstr>Multi-dimensional array</vt:lpstr>
      <vt:lpstr>multi-Dimensional Array</vt:lpstr>
      <vt:lpstr>Multi-dimensional array</vt:lpstr>
      <vt:lpstr>Multi-dimensional array</vt:lpstr>
      <vt:lpstr>Jagged array</vt:lpstr>
      <vt:lpstr>Object oriented programming</vt:lpstr>
      <vt:lpstr>Strings</vt:lpstr>
      <vt:lpstr>Creating strings</vt:lpstr>
      <vt:lpstr>String methods</vt:lpstr>
      <vt:lpstr>String methods</vt:lpstr>
      <vt:lpstr>String methods</vt:lpstr>
      <vt:lpstr>String methods</vt:lpstr>
      <vt:lpstr>String methods</vt:lpstr>
      <vt:lpstr>String methods</vt:lpstr>
      <vt:lpstr>Object oriented programming</vt:lpstr>
      <vt:lpstr>String methods</vt:lpstr>
      <vt:lpstr>String methods</vt:lpstr>
      <vt:lpstr>String methods</vt:lpstr>
      <vt:lpstr>String methods</vt:lpstr>
      <vt:lpstr>String methods</vt:lpstr>
      <vt:lpstr>String methods</vt:lpstr>
      <vt:lpstr>String methods </vt:lpstr>
      <vt:lpstr>Experiment </vt:lpstr>
      <vt:lpstr>Object oriented programming</vt:lpstr>
      <vt:lpstr>Methods</vt:lpstr>
      <vt:lpstr>Pre-defined Method</vt:lpstr>
      <vt:lpstr>User-defined Method</vt:lpstr>
      <vt:lpstr>PowerPoint Presentation</vt:lpstr>
      <vt:lpstr>PowerPoint Presentation</vt:lpstr>
      <vt:lpstr>PowerPoint Presentation</vt:lpstr>
      <vt:lpstr>Object oriented programming</vt:lpstr>
      <vt:lpstr>Constructors</vt:lpstr>
      <vt:lpstr>Constructors</vt:lpstr>
      <vt:lpstr>No-arguments constructor</vt:lpstr>
      <vt:lpstr>Parameterized constructor</vt:lpstr>
      <vt:lpstr>Constructors vs methods</vt:lpstr>
      <vt:lpstr>Object oriented programming</vt:lpstr>
      <vt:lpstr>Constructor Overloading</vt:lpstr>
      <vt:lpstr>PowerPoint Presentation</vt:lpstr>
      <vt:lpstr>Object oriented programming</vt:lpstr>
      <vt:lpstr>Method Overloading</vt:lpstr>
      <vt:lpstr>Method Overloading</vt:lpstr>
      <vt:lpstr>Method overloading by changing data type of arguments.</vt:lpstr>
      <vt:lpstr>Method overloading by changing no. of argument</vt:lpstr>
      <vt:lpstr>Method Overloading and Type Promotion</vt:lpstr>
      <vt:lpstr>Method Overloading and Type Promotion</vt:lpstr>
      <vt:lpstr>Method Overloading and Type Promotion</vt:lpstr>
      <vt:lpstr>Method Overloading and Type Promotion</vt:lpstr>
      <vt:lpstr>Object oriented programming</vt:lpstr>
      <vt:lpstr>Usage of java this keyword</vt:lpstr>
      <vt:lpstr>this can be used to refer current class instance variable.</vt:lpstr>
      <vt:lpstr>Understanding the problem without this keyword</vt:lpstr>
      <vt:lpstr>Solution of the above problem by this keyword</vt:lpstr>
      <vt:lpstr>Program where this keyword is not required</vt:lpstr>
      <vt:lpstr>this: to invoke current class method</vt:lpstr>
      <vt:lpstr>Example</vt:lpstr>
      <vt:lpstr>this() : to invoke current class constructor</vt:lpstr>
      <vt:lpstr>Calling default constructor from parameterized constructor:</vt:lpstr>
      <vt:lpstr>Calling parameterized constructor from default constructor:</vt:lpstr>
      <vt:lpstr>Example </vt:lpstr>
      <vt:lpstr>Object oriented programming</vt:lpstr>
      <vt:lpstr>“static” Keyword</vt:lpstr>
      <vt:lpstr>to varibale </vt:lpstr>
      <vt:lpstr>to varibale </vt:lpstr>
      <vt:lpstr>to varibale </vt:lpstr>
      <vt:lpstr>to varibale </vt:lpstr>
      <vt:lpstr>to varibale </vt:lpstr>
      <vt:lpstr>TO BLOCK</vt:lpstr>
      <vt:lpstr>to BLOCK </vt:lpstr>
      <vt:lpstr>Object oriented programming</vt:lpstr>
      <vt:lpstr>“static” Keyword</vt:lpstr>
      <vt:lpstr>to method</vt:lpstr>
      <vt:lpstr>to method</vt:lpstr>
      <vt:lpstr>to method</vt:lpstr>
      <vt:lpstr>Object oriented programming</vt:lpstr>
      <vt:lpstr>Inheritance</vt:lpstr>
      <vt:lpstr>Defining a Subclass</vt:lpstr>
      <vt:lpstr>Inheritance</vt:lpstr>
      <vt:lpstr>PowerPoint Presentation</vt:lpstr>
      <vt:lpstr>PowerPoint Presentation</vt:lpstr>
      <vt:lpstr>Object oriented programming</vt:lpstr>
      <vt:lpstr>Inheritance</vt:lpstr>
      <vt:lpstr>PowerPoint Presentation</vt:lpstr>
      <vt:lpstr>Single Inheritance </vt:lpstr>
      <vt:lpstr>Object oriented programming</vt:lpstr>
      <vt:lpstr>Inheritance</vt:lpstr>
      <vt:lpstr>PowerPoint Presentation</vt:lpstr>
      <vt:lpstr>multi lvel Inheritance </vt:lpstr>
      <vt:lpstr>Object oriented programming</vt:lpstr>
      <vt:lpstr>Inheritance</vt:lpstr>
      <vt:lpstr>PowerPoint Presentation</vt:lpstr>
      <vt:lpstr>Hierarchical Inheritance </vt:lpstr>
      <vt:lpstr>Object oriented programming</vt:lpstr>
      <vt:lpstr>super Keyword</vt:lpstr>
      <vt:lpstr>USE OF super KEYWORD for constructors</vt:lpstr>
      <vt:lpstr>1. When super class has a Unparametrized constructor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oriented programming</vt:lpstr>
      <vt:lpstr>super Keyword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oriented programming</vt:lpstr>
      <vt:lpstr>Method Overriding</vt:lpstr>
      <vt:lpstr>Method Overriding</vt:lpstr>
      <vt:lpstr>Method Overriding</vt:lpstr>
      <vt:lpstr>Method Overriding realtime example</vt:lpstr>
      <vt:lpstr>Method Overriding</vt:lpstr>
      <vt:lpstr>method Overloading  vs  Method Overriding</vt:lpstr>
      <vt:lpstr>Object oriented programming</vt:lpstr>
      <vt:lpstr>Example</vt:lpstr>
      <vt:lpstr>Object oriented programming</vt:lpstr>
      <vt:lpstr>“final” keyword</vt:lpstr>
      <vt:lpstr>Java final variable</vt:lpstr>
      <vt:lpstr>Java final method</vt:lpstr>
      <vt:lpstr>Java final class</vt:lpstr>
      <vt:lpstr>“final” keyword</vt:lpstr>
      <vt:lpstr>“final” keyword</vt:lpstr>
      <vt:lpstr>“final” keyword</vt:lpstr>
      <vt:lpstr>“final” keyword</vt:lpstr>
      <vt:lpstr>Object oriented programming</vt:lpstr>
      <vt:lpstr>Abstraction</vt:lpstr>
      <vt:lpstr>Abstract Class</vt:lpstr>
      <vt:lpstr>Abstract Class</vt:lpstr>
      <vt:lpstr>PowerPoint Presentation</vt:lpstr>
      <vt:lpstr>Object oriented programming</vt:lpstr>
      <vt:lpstr>Abstraction</vt:lpstr>
      <vt:lpstr>Interface</vt:lpstr>
      <vt:lpstr>interface</vt:lpstr>
      <vt:lpstr>PowerPoint Presentation</vt:lpstr>
      <vt:lpstr>interface</vt:lpstr>
      <vt:lpstr>interface</vt:lpstr>
      <vt:lpstr>interface</vt:lpstr>
      <vt:lpstr>PowerPoint Presentation</vt:lpstr>
      <vt:lpstr>Object oriented programming</vt:lpstr>
      <vt:lpstr>object class</vt:lpstr>
      <vt:lpstr>equals</vt:lpstr>
      <vt:lpstr>Object cloning</vt:lpstr>
      <vt:lpstr>PowerPoint Presentation</vt:lpstr>
      <vt:lpstr>Reflection</vt:lpstr>
      <vt:lpstr>Reflection</vt:lpstr>
      <vt:lpstr>PowerPoint Presentation</vt:lpstr>
      <vt:lpstr>Object oriented programming</vt:lpstr>
      <vt:lpstr>Packages</vt:lpstr>
      <vt:lpstr>Packages</vt:lpstr>
      <vt:lpstr>Built-in Packages</vt:lpstr>
      <vt:lpstr>User-defined packages</vt:lpstr>
      <vt:lpstr>User-defined packages</vt:lpstr>
      <vt:lpstr>access package from another package</vt:lpstr>
      <vt:lpstr>access package from another package</vt:lpstr>
      <vt:lpstr>PowerPoint Presentation</vt:lpstr>
      <vt:lpstr>access package from another package</vt:lpstr>
      <vt:lpstr>PowerPoint Presentation</vt:lpstr>
      <vt:lpstr>access package from another package</vt:lpstr>
      <vt:lpstr>PowerPoint Presentation</vt:lpstr>
      <vt:lpstr>AcCess Specifiers</vt:lpstr>
      <vt:lpstr>AcCess Specifiers </vt:lpstr>
      <vt:lpstr>Object oriented programming</vt:lpstr>
      <vt:lpstr>Java Applet</vt:lpstr>
      <vt:lpstr>Applets</vt:lpstr>
      <vt:lpstr>Applets</vt:lpstr>
      <vt:lpstr>1. Building an Applet</vt:lpstr>
      <vt:lpstr>PowerPoint Presentation</vt:lpstr>
      <vt:lpstr>2. Creating an executable applet (.class file)</vt:lpstr>
      <vt:lpstr>3. Designing a webpage using HTML tags</vt:lpstr>
      <vt:lpstr>4.Preparing &lt;APPLET&gt; tag</vt:lpstr>
      <vt:lpstr>5. creating HTML file</vt:lpstr>
      <vt:lpstr>6.Testing the applet code.</vt:lpstr>
      <vt:lpstr>Object oriented programming</vt:lpstr>
      <vt:lpstr>Java Applet</vt:lpstr>
      <vt:lpstr>Applets</vt:lpstr>
      <vt:lpstr>PowerPoint Presentation</vt:lpstr>
      <vt:lpstr>PowerPoint Presentation</vt:lpstr>
      <vt:lpstr>working with 2D shapes</vt:lpstr>
      <vt:lpstr>Drawing methods</vt:lpstr>
      <vt:lpstr>Object oriented programming</vt:lpstr>
      <vt:lpstr>Inner class or nested class</vt:lpstr>
      <vt:lpstr>Inner class or nested class</vt:lpstr>
      <vt:lpstr>Static nested class</vt:lpstr>
      <vt:lpstr>Static nested class</vt:lpstr>
      <vt:lpstr>Inner class or nested class</vt:lpstr>
      <vt:lpstr>Non-static nested class (inner class)</vt:lpstr>
      <vt:lpstr>Non-static nested class (inner class)</vt:lpstr>
      <vt:lpstr>Non-static nested class (inner class)</vt:lpstr>
      <vt:lpstr>Object oriented programming</vt:lpstr>
      <vt:lpstr>Event Handling</vt:lpstr>
      <vt:lpstr>Delegation Event Model)</vt:lpstr>
      <vt:lpstr>Event Handling</vt:lpstr>
      <vt:lpstr>Event Handling</vt:lpstr>
      <vt:lpstr>Event Handling</vt:lpstr>
      <vt:lpstr>Object oriented programming</vt:lpstr>
      <vt:lpstr>Event Handling</vt:lpstr>
      <vt:lpstr>Event Handling</vt:lpstr>
      <vt:lpstr>Event Handling</vt:lpstr>
      <vt:lpstr>Mouse Events</vt:lpstr>
      <vt:lpstr>Mouse Events</vt:lpstr>
      <vt:lpstr>Object oriented programming</vt:lpstr>
      <vt:lpstr>Object oriented programming</vt:lpstr>
      <vt:lpstr>AWT versus SWING</vt:lpstr>
      <vt:lpstr>PowerPoint Presentation</vt:lpstr>
      <vt:lpstr>PowerPoint Presentation</vt:lpstr>
      <vt:lpstr>Generic Methods</vt:lpstr>
      <vt:lpstr>Generic classes</vt:lpstr>
      <vt:lpstr>Object oriented programming</vt:lpstr>
      <vt:lpstr>Generic and Inheritance</vt:lpstr>
      <vt:lpstr>Only Super class is Genreic</vt:lpstr>
      <vt:lpstr>Only Subclass is Generic</vt:lpstr>
      <vt:lpstr>Super and Sub class both are Generic</vt:lpstr>
      <vt:lpstr>Generic and Inheritance</vt:lpstr>
      <vt:lpstr>subclass is free to use its own type parameters if needed</vt:lpstr>
      <vt:lpstr>subclass is free to use iys own type parameters if needed</vt:lpstr>
      <vt:lpstr>overriding methods of genric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a</dc:creator>
  <cp:lastModifiedBy>hp</cp:lastModifiedBy>
  <cp:revision>558</cp:revision>
  <dcterms:created xsi:type="dcterms:W3CDTF">2020-04-10T13:02:00Z</dcterms:created>
  <dcterms:modified xsi:type="dcterms:W3CDTF">2021-05-01T09:25:24Z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1033-11.2.0.9926</vt:lpwstr>
  </property>
</Properties>
</file>